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84" r:id="rId3"/>
    <p:sldId id="285" r:id="rId4"/>
    <p:sldId id="287" r:id="rId5"/>
    <p:sldId id="256" r:id="rId6"/>
    <p:sldId id="272" r:id="rId7"/>
    <p:sldId id="273" r:id="rId8"/>
    <p:sldId id="271" r:id="rId9"/>
    <p:sldId id="289" r:id="rId10"/>
    <p:sldId id="274" r:id="rId11"/>
    <p:sldId id="275" r:id="rId12"/>
    <p:sldId id="280" r:id="rId13"/>
    <p:sldId id="282" r:id="rId14"/>
    <p:sldId id="281" r:id="rId15"/>
    <p:sldId id="290" r:id="rId16"/>
    <p:sldId id="286" r:id="rId17"/>
    <p:sldId id="277" r:id="rId18"/>
  </p:sldIdLst>
  <p:sldSz cx="12192000" cy="6858000"/>
  <p:notesSz cx="6807200" cy="99393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D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58333" autoAdjust="0"/>
  </p:normalViewPr>
  <p:slideViewPr>
    <p:cSldViewPr snapToGrid="0">
      <p:cViewPr varScale="1">
        <p:scale>
          <a:sx n="76" d="100"/>
          <a:sy n="76" d="100"/>
        </p:scale>
        <p:origin x="15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F1F4744-4DD8-44B1-AEA3-640443A83ED2}" type="datetimeFigureOut">
              <a:rPr lang="en-AU" smtClean="0"/>
              <a:t>14/10/2021</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42C11E0-13CE-4CD7-ADA3-7F90290806BE}" type="slidenum">
              <a:rPr lang="en-AU" smtClean="0"/>
              <a:t>‹#›</a:t>
            </a:fld>
            <a:endParaRPr lang="en-AU"/>
          </a:p>
        </p:txBody>
      </p:sp>
    </p:spTree>
    <p:extLst>
      <p:ext uri="{BB962C8B-B14F-4D97-AF65-F5344CB8AC3E}">
        <p14:creationId xmlns:p14="http://schemas.microsoft.com/office/powerpoint/2010/main" val="386766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ss.gov.au/settlement-services/programs-policy/settle-in-australia/language-services/national-interpreter-symbol/download-the-national-interpreter-symbo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SMOG#cite_note-3" TargetMode="External"/><Relationship Id="rId3" Type="http://schemas.openxmlformats.org/officeDocument/2006/relationships/hyperlink" Target="https://en.wikipedia.org/wiki/Readability" TargetMode="External"/><Relationship Id="rId7" Type="http://schemas.openxmlformats.org/officeDocument/2006/relationships/hyperlink" Target="https://en.wikipedia.org/wiki/Standard_erro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orrelation" TargetMode="External"/><Relationship Id="rId5" Type="http://schemas.openxmlformats.org/officeDocument/2006/relationships/hyperlink" Target="https://en.wikipedia.org/wiki/SMOG#cite_note-ley1996-2" TargetMode="External"/><Relationship Id="rId4" Type="http://schemas.openxmlformats.org/officeDocument/2006/relationships/hyperlink" Target="https://en.wikipedia.org/wiki/SMOG#cite_note-Hedman2008-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t>1</a:t>
            </a:fld>
            <a:endParaRPr lang="en-AU"/>
          </a:p>
        </p:txBody>
      </p:sp>
    </p:spTree>
    <p:extLst>
      <p:ext uri="{BB962C8B-B14F-4D97-AF65-F5344CB8AC3E}">
        <p14:creationId xmlns:p14="http://schemas.microsoft.com/office/powerpoint/2010/main" val="85643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t>
            </a:r>
            <a:r>
              <a:rPr lang="en-AU" baseline="0" dirty="0"/>
              <a:t>   </a:t>
            </a:r>
            <a:r>
              <a:rPr lang="en-AU" dirty="0"/>
              <a:t>Touch base offline –let's meet and talk face to face</a:t>
            </a:r>
          </a:p>
          <a:p>
            <a:pPr marL="0" indent="0">
              <a:buFont typeface="Arial" panose="020B0604020202020204" pitchFamily="34" charset="0"/>
              <a:buNone/>
            </a:pPr>
            <a:r>
              <a:rPr lang="en-AU" dirty="0"/>
              <a:t>•   Peel the onion - to examine a problem in detail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TYPES OF JARGON – These</a:t>
            </a:r>
            <a:r>
              <a:rPr lang="en-AU" baseline="0" dirty="0"/>
              <a:t> are idioms- culturally specific terms that exclude people from the culture that use them.</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Listen to Dean </a:t>
            </a:r>
            <a:r>
              <a:rPr lang="en-AU" baseline="0" dirty="0" err="1"/>
              <a:t>Shillinger</a:t>
            </a:r>
            <a:r>
              <a:rPr lang="en-AU" baseline="0" dirty="0"/>
              <a:t> Talk about different types of jargon here</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http://www.healthliteracyoutloud.com/2013/04/09/talking-about-jargon-hlol-94/</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1" baseline="0" dirty="0"/>
              <a:t>Short link: https://goo.gl/xGuuNf</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11481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 A</a:t>
            </a:r>
            <a:r>
              <a:rPr lang="en-AU" baseline="0" dirty="0"/>
              <a:t> glossary of terms</a:t>
            </a:r>
          </a:p>
          <a:p>
            <a:endParaRPr lang="en-AU" baseline="0" dirty="0"/>
          </a:p>
          <a:p>
            <a:endParaRPr lang="en-AU" baseline="0" dirty="0"/>
          </a:p>
          <a:p>
            <a:endParaRPr lang="en-AU" baseline="0" dirty="0"/>
          </a:p>
          <a:p>
            <a:r>
              <a:rPr lang="en-AU" sz="1200" b="1" i="0" kern="1200" dirty="0">
                <a:solidFill>
                  <a:schemeClr val="tx1"/>
                </a:solidFill>
                <a:effectLst/>
                <a:latin typeface="+mn-lt"/>
                <a:ea typeface="+mn-ea"/>
                <a:cs typeface="+mn-cs"/>
              </a:rPr>
              <a:t>Plain Language Medical Dictionary – University of Michigan</a:t>
            </a:r>
          </a:p>
          <a:p>
            <a:endParaRPr lang="en-AU" sz="1200" b="1" i="0" kern="1200" dirty="0">
              <a:solidFill>
                <a:schemeClr val="tx1"/>
              </a:solidFill>
              <a:effectLst/>
              <a:latin typeface="+mn-lt"/>
              <a:ea typeface="+mn-ea"/>
              <a:cs typeface="+mn-cs"/>
            </a:endParaRPr>
          </a:p>
          <a:p>
            <a:r>
              <a:rPr lang="en-AU" dirty="0">
                <a:effectLst/>
              </a:rPr>
              <a:t>The Plain Language Medical Dictionary widget is a project of the University of Michigan </a:t>
            </a:r>
            <a:r>
              <a:rPr lang="en-AU" dirty="0" err="1">
                <a:effectLst/>
              </a:rPr>
              <a:t>Taubman</a:t>
            </a:r>
            <a:r>
              <a:rPr lang="en-AU" dirty="0">
                <a:effectLst/>
              </a:rPr>
              <a:t> Health Sciences Library as part of the Michigan Health Literacy Awareness project.</a:t>
            </a:r>
          </a:p>
          <a:p>
            <a:endParaRPr lang="en-AU" dirty="0"/>
          </a:p>
          <a:p>
            <a:r>
              <a:rPr lang="en-AU" dirty="0"/>
              <a:t>https://goo.gl/tLiAJe</a:t>
            </a:r>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133450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a:t>
            </a:r>
            <a:r>
              <a:rPr lang="en-AU" baseline="0" dirty="0"/>
              <a:t> answer:</a:t>
            </a:r>
          </a:p>
          <a:p>
            <a:endParaRPr lang="en-AU" baseline="0" dirty="0"/>
          </a:p>
          <a:p>
            <a:r>
              <a:rPr lang="en-AU" baseline="0" dirty="0"/>
              <a:t>Award to funniest</a:t>
            </a:r>
          </a:p>
          <a:p>
            <a:br>
              <a:rPr lang="en-AU" baseline="0" dirty="0"/>
            </a:br>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33147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People experiencing homelessness</a:t>
            </a:r>
          </a:p>
          <a:p>
            <a:pPr marL="171450" indent="-171450">
              <a:buFontTx/>
              <a:buChar char="-"/>
            </a:pPr>
            <a:r>
              <a:rPr lang="en-AU" dirty="0"/>
              <a:t>Financial stress</a:t>
            </a:r>
          </a:p>
          <a:p>
            <a:pPr marL="171450" indent="-171450">
              <a:buFontTx/>
              <a:buChar char="-"/>
            </a:pPr>
            <a:r>
              <a:rPr lang="en-AU" dirty="0"/>
              <a:t>Other challenges</a:t>
            </a:r>
          </a:p>
          <a:p>
            <a:pPr marL="171450" indent="-171450">
              <a:buFontTx/>
              <a:buChar char="-"/>
            </a:pPr>
            <a:r>
              <a:rPr lang="en-AU" dirty="0"/>
              <a:t>Hub</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289557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People experiencing homelessness</a:t>
            </a:r>
          </a:p>
          <a:p>
            <a:pPr marL="171450" indent="-171450">
              <a:buFontTx/>
              <a:buChar char="-"/>
            </a:pPr>
            <a:r>
              <a:rPr lang="en-AU" dirty="0"/>
              <a:t>Financial stress</a:t>
            </a:r>
          </a:p>
          <a:p>
            <a:pPr marL="171450" indent="-171450">
              <a:buFontTx/>
              <a:buChar char="-"/>
            </a:pPr>
            <a:r>
              <a:rPr lang="en-AU" dirty="0"/>
              <a:t>Other challenges</a:t>
            </a:r>
          </a:p>
          <a:p>
            <a:pPr marL="171450" indent="-171450">
              <a:buFontTx/>
              <a:buChar char="-"/>
            </a:pPr>
            <a:r>
              <a:rPr lang="en-AU" dirty="0"/>
              <a:t>Hub</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200723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 the person can get an interpreter</a:t>
            </a:r>
            <a:r>
              <a:rPr lang="en-AU" baseline="0" dirty="0"/>
              <a:t> at your service.</a:t>
            </a:r>
          </a:p>
          <a:p>
            <a:endParaRPr lang="en-AU" baseline="0" dirty="0"/>
          </a:p>
          <a:p>
            <a:r>
              <a:rPr lang="en-AU" baseline="0" dirty="0"/>
              <a:t>This is not strictly jargon related, however if your client does not speak English well almost everything you say might sound like jargon.</a:t>
            </a:r>
          </a:p>
          <a:p>
            <a:endParaRPr lang="en-AU" baseline="0" dirty="0"/>
          </a:p>
          <a:p>
            <a:r>
              <a:rPr lang="en-AU" sz="1200" b="1" kern="1200" dirty="0">
                <a:solidFill>
                  <a:schemeClr val="tx1"/>
                </a:solidFill>
                <a:effectLst/>
                <a:latin typeface="+mn-lt"/>
                <a:ea typeface="+mn-ea"/>
                <a:cs typeface="+mn-cs"/>
              </a:rPr>
              <a:t>National Interpreter Symbol</a:t>
            </a:r>
          </a:p>
          <a:p>
            <a:r>
              <a:rPr lang="en-AU" sz="1200" b="0" i="0" kern="1200" dirty="0">
                <a:solidFill>
                  <a:schemeClr val="tx1"/>
                </a:solidFill>
                <a:effectLst/>
                <a:latin typeface="+mn-lt"/>
                <a:ea typeface="+mn-ea"/>
                <a:cs typeface="+mn-cs"/>
              </a:rPr>
              <a:t>The Interpreter Symbol is a national public information symbol endorsed by the Commonwealth, state and territory governments. The symbol provides a simple way of indicating where people with limited or no English proficiency can ask for an interpreter when using government and other services.</a:t>
            </a:r>
          </a:p>
          <a:p>
            <a:endParaRPr lang="en-AU" baseline="0" dirty="0"/>
          </a:p>
          <a:p>
            <a:r>
              <a:rPr lang="en-AU" sz="1200" b="0" i="0" kern="1200" dirty="0">
                <a:solidFill>
                  <a:schemeClr val="tx1"/>
                </a:solidFill>
                <a:effectLst/>
                <a:latin typeface="+mn-lt"/>
                <a:ea typeface="+mn-ea"/>
                <a:cs typeface="+mn-cs"/>
              </a:rPr>
              <a:t>You may see the symbol in places that deliver government and community information and services such as hospitals, police stations, state schools, community centres, housing and employment offices, local councils, Adult Migrant English Program (AMEP) service providers and migrant resource centres.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Using the symbol</a:t>
            </a:r>
          </a:p>
          <a:p>
            <a:r>
              <a:rPr lang="en-AU" sz="1200" b="0" i="0" kern="1200" dirty="0">
                <a:solidFill>
                  <a:schemeClr val="tx1"/>
                </a:solidFill>
                <a:effectLst/>
                <a:latin typeface="+mn-lt"/>
                <a:ea typeface="+mn-ea"/>
                <a:cs typeface="+mn-cs"/>
              </a:rPr>
              <a:t>All government agencies and other service organisations, community and private, are encouraged to use the symbol and promote the use of interpreters to their clients. The more places that use the symbol, the more recognition and understanding there will be of what it means by both service organisations and clients.</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 National Interpreter Symbol in JPEG and EPS formats can be downloaded from the </a:t>
            </a:r>
            <a:r>
              <a:rPr lang="en-AU" sz="1200" b="0" i="0" kern="1200" dirty="0">
                <a:solidFill>
                  <a:schemeClr val="tx1"/>
                </a:solidFill>
                <a:effectLst/>
                <a:latin typeface="+mn-lt"/>
                <a:ea typeface="+mn-ea"/>
                <a:cs typeface="+mn-cs"/>
                <a:hlinkClick r:id="rId3"/>
              </a:rPr>
              <a:t>Download the National Interpreter Symbol</a:t>
            </a:r>
            <a:r>
              <a:rPr lang="en-AU" sz="1200" b="0" i="0" kern="1200" dirty="0">
                <a:solidFill>
                  <a:schemeClr val="tx1"/>
                </a:solidFill>
                <a:effectLst/>
                <a:latin typeface="+mn-lt"/>
                <a:ea typeface="+mn-ea"/>
                <a:cs typeface="+mn-cs"/>
              </a:rPr>
              <a:t> page.</a:t>
            </a:r>
          </a:p>
          <a:p>
            <a:endParaRPr lang="en-AU" baseline="0" dirty="0"/>
          </a:p>
          <a:p>
            <a:r>
              <a:rPr lang="en-AU" dirty="0"/>
              <a:t>https://www.dss.gov.au/settlement-services/programs-policy/settle-in-australia/help-with-english/national-interpreter-symbol</a:t>
            </a:r>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387562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t>16</a:t>
            </a:fld>
            <a:endParaRPr lang="en-AU"/>
          </a:p>
        </p:txBody>
      </p:sp>
    </p:spTree>
    <p:extLst>
      <p:ext uri="{BB962C8B-B14F-4D97-AF65-F5344CB8AC3E}">
        <p14:creationId xmlns:p14="http://schemas.microsoft.com/office/powerpoint/2010/main" val="297959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t>2</a:t>
            </a:fld>
            <a:endParaRPr lang="en-AU"/>
          </a:p>
        </p:txBody>
      </p:sp>
    </p:spTree>
    <p:extLst>
      <p:ext uri="{BB962C8B-B14F-4D97-AF65-F5344CB8AC3E}">
        <p14:creationId xmlns:p14="http://schemas.microsoft.com/office/powerpoint/2010/main" val="185939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t>3</a:t>
            </a:fld>
            <a:endParaRPr lang="en-AU"/>
          </a:p>
        </p:txBody>
      </p:sp>
    </p:spTree>
    <p:extLst>
      <p:ext uri="{BB962C8B-B14F-4D97-AF65-F5344CB8AC3E}">
        <p14:creationId xmlns:p14="http://schemas.microsoft.com/office/powerpoint/2010/main" val="139784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42C11E0-13CE-4CD7-ADA3-7F90290806BE}" type="slidenum">
              <a:rPr lang="en-AU" smtClean="0"/>
              <a:t>4</a:t>
            </a:fld>
            <a:endParaRPr lang="en-AU"/>
          </a:p>
        </p:txBody>
      </p:sp>
    </p:spTree>
    <p:extLst>
      <p:ext uri="{BB962C8B-B14F-4D97-AF65-F5344CB8AC3E}">
        <p14:creationId xmlns:p14="http://schemas.microsoft.com/office/powerpoint/2010/main" val="289424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c) The </a:t>
            </a:r>
            <a:r>
              <a:rPr lang="en-AU" sz="1200" b="1" i="0" kern="1200" dirty="0">
                <a:solidFill>
                  <a:schemeClr val="tx1"/>
                </a:solidFill>
                <a:effectLst/>
                <a:latin typeface="+mn-lt"/>
                <a:ea typeface="+mn-ea"/>
                <a:cs typeface="+mn-cs"/>
              </a:rPr>
              <a:t>SMOG grade</a:t>
            </a:r>
            <a:r>
              <a:rPr lang="en-AU" sz="1200" b="0" i="0" kern="1200" dirty="0">
                <a:solidFill>
                  <a:schemeClr val="tx1"/>
                </a:solidFill>
                <a:effectLst/>
                <a:latin typeface="+mn-lt"/>
                <a:ea typeface="+mn-ea"/>
                <a:cs typeface="+mn-cs"/>
              </a:rPr>
              <a:t> is a measure of </a:t>
            </a:r>
            <a:r>
              <a:rPr lang="en-AU" sz="1200" b="0" i="0" u="none" strike="noStrike" kern="1200" dirty="0">
                <a:solidFill>
                  <a:schemeClr val="tx1"/>
                </a:solidFill>
                <a:effectLst/>
                <a:latin typeface="+mn-lt"/>
                <a:ea typeface="+mn-ea"/>
                <a:cs typeface="+mn-cs"/>
                <a:hlinkClick r:id="rId3" tooltip="Readability"/>
              </a:rPr>
              <a:t>readability</a:t>
            </a:r>
            <a:r>
              <a:rPr lang="en-AU" sz="1200" b="0" i="0" kern="1200" dirty="0">
                <a:solidFill>
                  <a:schemeClr val="tx1"/>
                </a:solidFill>
                <a:effectLst/>
                <a:latin typeface="+mn-lt"/>
                <a:ea typeface="+mn-ea"/>
                <a:cs typeface="+mn-cs"/>
              </a:rPr>
              <a:t> that estimates the years of education needed to understand a piece of writing. SMOG is the acronym derived from Simple Measure of Gobbledygook. It is widely used, particularly for checking health messages.</a:t>
            </a:r>
            <a:r>
              <a:rPr lang="en-AU" sz="1200" b="0" i="0" u="none" strike="noStrike" kern="1200" baseline="30000" dirty="0">
                <a:solidFill>
                  <a:schemeClr val="tx1"/>
                </a:solidFill>
                <a:effectLst/>
                <a:latin typeface="+mn-lt"/>
                <a:ea typeface="+mn-ea"/>
                <a:cs typeface="+mn-cs"/>
                <a:hlinkClick r:id="rId4"/>
              </a:rPr>
              <a:t>[1]</a:t>
            </a:r>
            <a:r>
              <a:rPr lang="en-AU" sz="1200" b="0" i="0" u="none" strike="noStrike" kern="1200" baseline="30000" dirty="0">
                <a:solidFill>
                  <a:schemeClr val="tx1"/>
                </a:solidFill>
                <a:effectLst/>
                <a:latin typeface="+mn-lt"/>
                <a:ea typeface="+mn-ea"/>
                <a:cs typeface="+mn-cs"/>
                <a:hlinkClick r:id="rId5"/>
              </a:rPr>
              <a:t>[2]</a:t>
            </a:r>
            <a:r>
              <a:rPr lang="en-AU" sz="1200" b="0" i="0" kern="1200" dirty="0">
                <a:solidFill>
                  <a:schemeClr val="tx1"/>
                </a:solidFill>
                <a:effectLst/>
                <a:latin typeface="+mn-lt"/>
                <a:ea typeface="+mn-ea"/>
                <a:cs typeface="+mn-cs"/>
              </a:rPr>
              <a:t> The SMOG grade yields a 0.985 </a:t>
            </a:r>
            <a:r>
              <a:rPr lang="en-AU" sz="1200" b="0" i="0" u="none" strike="noStrike" kern="1200" dirty="0">
                <a:solidFill>
                  <a:schemeClr val="tx1"/>
                </a:solidFill>
                <a:effectLst/>
                <a:latin typeface="+mn-lt"/>
                <a:ea typeface="+mn-ea"/>
                <a:cs typeface="+mn-cs"/>
                <a:hlinkClick r:id="rId6" tooltip="Correlation"/>
              </a:rPr>
              <a:t>correlation</a:t>
            </a:r>
            <a:r>
              <a:rPr lang="en-AU" sz="1200" b="0" i="0" kern="1200" dirty="0">
                <a:solidFill>
                  <a:schemeClr val="tx1"/>
                </a:solidFill>
                <a:effectLst/>
                <a:latin typeface="+mn-lt"/>
                <a:ea typeface="+mn-ea"/>
                <a:cs typeface="+mn-cs"/>
              </a:rPr>
              <a:t> with a </a:t>
            </a:r>
            <a:r>
              <a:rPr lang="en-AU" sz="1200" b="0" i="0" u="none" strike="noStrike" kern="1200" dirty="0">
                <a:solidFill>
                  <a:schemeClr val="tx1"/>
                </a:solidFill>
                <a:effectLst/>
                <a:latin typeface="+mn-lt"/>
                <a:ea typeface="+mn-ea"/>
                <a:cs typeface="+mn-cs"/>
                <a:hlinkClick r:id="rId7" tooltip="Standard error"/>
              </a:rPr>
              <a:t>standard error</a:t>
            </a:r>
            <a:r>
              <a:rPr lang="en-AU" sz="1200" b="0" i="0" kern="1200" dirty="0">
                <a:solidFill>
                  <a:schemeClr val="tx1"/>
                </a:solidFill>
                <a:effectLst/>
                <a:latin typeface="+mn-lt"/>
                <a:ea typeface="+mn-ea"/>
                <a:cs typeface="+mn-cs"/>
              </a:rPr>
              <a:t> of 1.5159 grades with the grades of readers who had 100% comprehension of test materials.</a:t>
            </a:r>
            <a:r>
              <a:rPr lang="en-AU" sz="1200" b="0" i="0" u="none" strike="noStrike" kern="1200" baseline="30000" dirty="0">
                <a:solidFill>
                  <a:schemeClr val="tx1"/>
                </a:solidFill>
                <a:effectLst/>
                <a:latin typeface="+mn-lt"/>
                <a:ea typeface="+mn-ea"/>
                <a:cs typeface="+mn-cs"/>
                <a:hlinkClick r:id="rId8"/>
              </a:rPr>
              <a:t>[3]</a:t>
            </a:r>
            <a:endParaRPr lang="en-AU" sz="1200" b="0" i="0" u="none" strike="noStrike" kern="1200" baseline="30000" dirty="0">
              <a:solidFill>
                <a:schemeClr val="tx1"/>
              </a:solidFill>
              <a:effectLst/>
              <a:latin typeface="+mn-lt"/>
              <a:ea typeface="+mn-ea"/>
              <a:cs typeface="+mn-cs"/>
            </a:endParaRPr>
          </a:p>
          <a:p>
            <a:endParaRPr lang="en-AU" sz="1200" b="0" i="0" u="none" strike="noStrike" kern="1200" baseline="30000" dirty="0">
              <a:solidFill>
                <a:schemeClr val="tx1"/>
              </a:solidFill>
              <a:effectLst/>
              <a:latin typeface="+mn-lt"/>
              <a:ea typeface="+mn-ea"/>
              <a:cs typeface="+mn-cs"/>
            </a:endParaRPr>
          </a:p>
          <a:p>
            <a:endParaRPr lang="en-AU"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d) Flesch-Kincaid</a:t>
            </a:r>
            <a:r>
              <a:rPr lang="en-AU" sz="1200" b="0" i="0" kern="1200" baseline="0" dirty="0">
                <a:solidFill>
                  <a:schemeClr val="tx1"/>
                </a:solidFill>
                <a:effectLst/>
                <a:latin typeface="+mn-lt"/>
                <a:ea typeface="+mn-ea"/>
                <a:cs typeface="+mn-cs"/>
              </a:rPr>
              <a:t> is one 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Overview of a number of Readability Tools</a:t>
            </a:r>
            <a:r>
              <a:rPr lang="en-AU" sz="1200" b="1" i="0" kern="1200" baseline="0" dirty="0">
                <a:solidFill>
                  <a:schemeClr val="tx1"/>
                </a:solidFill>
                <a:effectLst/>
                <a:latin typeface="+mn-lt"/>
                <a:ea typeface="+mn-ea"/>
                <a:cs typeface="+mn-cs"/>
              </a:rPr>
              <a:t> From Then Centre for Culture Ethnicity and  Health - </a:t>
            </a:r>
            <a:r>
              <a:rPr lang="en-AU" sz="1200" b="1" i="0" kern="1200" dirty="0">
                <a:solidFill>
                  <a:schemeClr val="tx1"/>
                </a:solidFill>
                <a:effectLst/>
                <a:latin typeface="+mn-lt"/>
                <a:ea typeface="+mn-ea"/>
                <a:cs typeface="+mn-cs"/>
              </a:rPr>
              <a:t>ceh.org.au</a:t>
            </a:r>
          </a:p>
          <a:p>
            <a:endParaRPr lang="en-AU" sz="1200" b="0" i="0" u="none" strike="noStrike" kern="1200" baseline="30000" dirty="0">
              <a:solidFill>
                <a:schemeClr val="tx1"/>
              </a:solidFill>
              <a:effectLst/>
              <a:latin typeface="+mn-lt"/>
              <a:ea typeface="+mn-ea"/>
              <a:cs typeface="+mn-cs"/>
            </a:endParaRPr>
          </a:p>
          <a:p>
            <a:r>
              <a:rPr lang="en-AU" dirty="0"/>
              <a:t>https://1drv.ms/b/s!AgWPOGo5YH4LhqYdukCxUr3It5wvFw</a:t>
            </a:r>
          </a:p>
          <a:p>
            <a:endParaRPr lang="en-AU" dirty="0"/>
          </a:p>
          <a:p>
            <a:r>
              <a:rPr lang="en-AU" b="1" dirty="0"/>
              <a:t>Short link: goo.gl/U6R2wo</a:t>
            </a:r>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104370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FALSE- </a:t>
            </a:r>
          </a:p>
          <a:p>
            <a:endParaRPr lang="en-AU" dirty="0"/>
          </a:p>
          <a:p>
            <a:r>
              <a:rPr lang="en-AU" dirty="0"/>
              <a:t>National Institutes</a:t>
            </a:r>
            <a:r>
              <a:rPr lang="en-AU" baseline="0" dirty="0"/>
              <a:t> of health in the USA says</a:t>
            </a:r>
          </a:p>
          <a:p>
            <a:endParaRPr lang="en-AU" baseline="0" dirty="0"/>
          </a:p>
          <a:p>
            <a:endParaRPr lang="en-AU" baseline="0" dirty="0"/>
          </a:p>
          <a:p>
            <a:r>
              <a:rPr lang="en-AU" sz="1200" b="0" i="0" u="none" strike="noStrike" kern="1200" baseline="0" dirty="0">
                <a:solidFill>
                  <a:schemeClr val="tx1"/>
                </a:solidFill>
                <a:latin typeface="+mn-lt"/>
                <a:ea typeface="+mn-ea"/>
                <a:cs typeface="+mn-cs"/>
              </a:rPr>
              <a:t>“Plain language is grammatically correct language that includes complete sentence structure and accurate word usage. Plain</a:t>
            </a:r>
          </a:p>
          <a:p>
            <a:r>
              <a:rPr lang="en-AU" sz="1200" b="0" i="0" u="none" strike="noStrike" kern="1200" baseline="0" dirty="0">
                <a:solidFill>
                  <a:schemeClr val="tx1"/>
                </a:solidFill>
                <a:latin typeface="+mn-lt"/>
                <a:ea typeface="+mn-ea"/>
                <a:cs typeface="+mn-cs"/>
              </a:rPr>
              <a:t>language is not unprofessional writing or a method of "dumbing down" or "talking down" to the reader.” Research shows that plain language works for everyone – younger and older, first and second language speakers, experts and novices.</a:t>
            </a:r>
          </a:p>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181665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Our rewrite</a:t>
            </a:r>
          </a:p>
          <a:p>
            <a:r>
              <a:rPr lang="en-AU" baseline="0" dirty="0"/>
              <a:t>“</a:t>
            </a:r>
            <a:r>
              <a:rPr lang="en-US" sz="1200" b="1" i="0" kern="1200" dirty="0">
                <a:solidFill>
                  <a:schemeClr val="tx1"/>
                </a:solidFill>
                <a:effectLst/>
                <a:latin typeface="+mn-lt"/>
                <a:ea typeface="+mn-ea"/>
                <a:cs typeface="+mn-cs"/>
              </a:rPr>
              <a:t>Many people put all their waste into general rubbish collection. We want to help you to put less waste into your rubbish. We'll do this by making it easier for you to recycle more household waste and by collecting plant waste from your garden.”</a:t>
            </a:r>
            <a:endParaRPr lang="en-AU" baseline="0" dirty="0"/>
          </a:p>
          <a:p>
            <a:endParaRPr lang="en-AU" baseline="0" dirty="0"/>
          </a:p>
          <a:p>
            <a:endParaRPr lang="en-AU" baseline="0" dirty="0"/>
          </a:p>
          <a:p>
            <a:r>
              <a:rPr lang="en-AU" baseline="0" dirty="0"/>
              <a:t>Using complex language unnecessarily complicates communication and excludes many people from taking part in conversations.</a:t>
            </a:r>
          </a:p>
          <a:p>
            <a:endParaRPr lang="en-AU" baseline="0" dirty="0"/>
          </a:p>
          <a:p>
            <a:r>
              <a:rPr lang="en-AU" baseline="0" dirty="0"/>
              <a:t>For example: Here is a real dialog between a doctor and a patient:</a:t>
            </a:r>
          </a:p>
          <a:p>
            <a:endParaRPr lang="en-AU" baseline="0" dirty="0"/>
          </a:p>
          <a:p>
            <a:r>
              <a:rPr lang="en-AU" sz="1200" b="1" kern="1200" dirty="0">
                <a:solidFill>
                  <a:schemeClr val="tx1"/>
                </a:solidFill>
                <a:effectLst/>
                <a:latin typeface="+mn-lt"/>
                <a:ea typeface="+mn-ea"/>
                <a:cs typeface="+mn-cs"/>
              </a:rPr>
              <a:t>DOCTOR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in that context, the question is when we should start the steroid treatment for someone like this, as opposed to every other wheezy child who has come through the door with coughs and cold and wheeze? And the answer is there is much better evidence or much better justification if not evidence for starting inhaled steroids for someone like him because we feel if you’ve got, likely to have true pill asthma you are likely to do better if you are on regular inhaled steroids. So we’ve got this difficult dilemma as a group of children there is no evidence that it is a good thing, but for him particularly, given his family history, there is better evidence that it is a good thing to have him on regular inhaled steroids. So my feeling is that if you like, we are at a sort of slightly arbitrary situation. If you did not have a family history of asthma or eczema, I would say to you quite clearly stop his </a:t>
            </a:r>
            <a:r>
              <a:rPr lang="en-AU" sz="1200" kern="1200" dirty="0" err="1">
                <a:solidFill>
                  <a:schemeClr val="tx1"/>
                </a:solidFill>
                <a:effectLst/>
                <a:latin typeface="+mn-lt"/>
                <a:ea typeface="+mn-ea"/>
                <a:cs typeface="+mn-cs"/>
              </a:rPr>
              <a:t>Flexotide</a:t>
            </a:r>
            <a:r>
              <a:rPr lang="en-AU" sz="1200" kern="1200" dirty="0">
                <a:solidFill>
                  <a:schemeClr val="tx1"/>
                </a:solidFill>
                <a:effectLst/>
                <a:latin typeface="+mn-lt"/>
                <a:ea typeface="+mn-ea"/>
                <a:cs typeface="+mn-cs"/>
              </a:rPr>
              <a:t>, it will make little or no difference. Keep his Ventolin.</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PATIENT –</a:t>
            </a:r>
          </a:p>
          <a:p>
            <a:r>
              <a:rPr lang="en-AU" sz="1200" kern="1200" dirty="0">
                <a:solidFill>
                  <a:schemeClr val="tx1"/>
                </a:solidFill>
                <a:effectLst/>
                <a:latin typeface="+mn-lt"/>
                <a:ea typeface="+mn-ea"/>
                <a:cs typeface="+mn-cs"/>
              </a:rPr>
              <a:t>yep. </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DR CONTINUES –</a:t>
            </a:r>
          </a:p>
          <a:p>
            <a:r>
              <a:rPr lang="en-AU" sz="1200" kern="1200" dirty="0">
                <a:solidFill>
                  <a:schemeClr val="tx1"/>
                </a:solidFill>
                <a:effectLst/>
                <a:latin typeface="+mn-lt"/>
                <a:ea typeface="+mn-ea"/>
                <a:cs typeface="+mn-cs"/>
              </a:rPr>
              <a:t>…  and give him his Ventolin when he gets cold, just like you are doing. You can give it six hourly or for Ali if you wanted to, you don’t need to religiously give it every four hours but you can get it, you know, regularly through his cold, with his story and I would say that because…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Taken from a presentation by Dr</a:t>
            </a:r>
            <a:r>
              <a:rPr lang="en-AU" sz="1200" kern="1200" baseline="0" dirty="0">
                <a:solidFill>
                  <a:schemeClr val="tx1"/>
                </a:solidFill>
                <a:effectLst/>
                <a:latin typeface="+mn-lt"/>
                <a:ea typeface="+mn-ea"/>
                <a:cs typeface="+mn-cs"/>
              </a:rPr>
              <a:t> Johnathan Silverman.</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https://youtu.be/luu1zXnoQVg?t=1443</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Short link: goo.gl/</a:t>
            </a:r>
            <a:r>
              <a:rPr lang="en-AU" sz="1200" b="1" kern="1200" dirty="0" err="1">
                <a:solidFill>
                  <a:schemeClr val="tx1"/>
                </a:solidFill>
                <a:effectLst/>
                <a:latin typeface="+mn-lt"/>
                <a:ea typeface="+mn-ea"/>
                <a:cs typeface="+mn-cs"/>
              </a:rPr>
              <a:t>tKqoWz</a:t>
            </a:r>
            <a:endParaRPr lang="en-AU" b="1" dirty="0"/>
          </a:p>
        </p:txBody>
      </p:sp>
      <p:sp>
        <p:nvSpPr>
          <p:cNvPr id="4" name="Slide Number Placeholder 3"/>
          <p:cNvSpPr>
            <a:spLocks noGrp="1"/>
          </p:cNvSpPr>
          <p:nvPr>
            <p:ph type="sldNum" sz="quarter" idx="10"/>
          </p:nvPr>
        </p:nvSpPr>
        <p:spPr/>
        <p:txBody>
          <a:bodyPr/>
          <a:lstStyle/>
          <a:p>
            <a:fld id="{042C11E0-13CE-4CD7-ADA3-7F90290806BE}" type="slidenum">
              <a:rPr lang="en-AU" smtClean="0"/>
              <a:t>7</a:t>
            </a:fld>
            <a:endParaRPr lang="en-AU"/>
          </a:p>
        </p:txBody>
      </p:sp>
    </p:spTree>
    <p:extLst>
      <p:ext uri="{BB962C8B-B14F-4D97-AF65-F5344CB8AC3E}">
        <p14:creationId xmlns:p14="http://schemas.microsoft.com/office/powerpoint/2010/main" val="44076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Our rewrite</a:t>
            </a:r>
          </a:p>
          <a:p>
            <a:r>
              <a:rPr lang="en-AU" baseline="0" dirty="0"/>
              <a:t>“</a:t>
            </a:r>
            <a:r>
              <a:rPr lang="en-US" sz="1200" b="1" i="0" kern="1200" dirty="0">
                <a:solidFill>
                  <a:schemeClr val="tx1"/>
                </a:solidFill>
                <a:effectLst/>
                <a:latin typeface="+mn-lt"/>
                <a:ea typeface="+mn-ea"/>
                <a:cs typeface="+mn-cs"/>
              </a:rPr>
              <a:t>We'll try to get you the help that you need.”</a:t>
            </a:r>
            <a:endParaRPr lang="en-AU" baseline="0" dirty="0"/>
          </a:p>
          <a:p>
            <a:endParaRPr lang="en-AU" baseline="0" dirty="0"/>
          </a:p>
          <a:p>
            <a:endParaRPr lang="en-AU" baseline="0" dirty="0"/>
          </a:p>
          <a:p>
            <a:r>
              <a:rPr lang="en-AU" baseline="0" dirty="0"/>
              <a:t>Using complex language unnecessarily complicates communication and excludes many people from taking part in conversations.</a:t>
            </a:r>
          </a:p>
          <a:p>
            <a:endParaRPr lang="en-AU" baseline="0" dirty="0"/>
          </a:p>
          <a:p>
            <a:r>
              <a:rPr lang="en-AU" baseline="0" dirty="0"/>
              <a:t>For example: Here is a real dialog between a doctor and a patient:</a:t>
            </a:r>
          </a:p>
          <a:p>
            <a:endParaRPr lang="en-AU" baseline="0" dirty="0"/>
          </a:p>
          <a:p>
            <a:r>
              <a:rPr lang="en-AU" sz="1200" b="1" kern="1200" dirty="0">
                <a:solidFill>
                  <a:schemeClr val="tx1"/>
                </a:solidFill>
                <a:effectLst/>
                <a:latin typeface="+mn-lt"/>
                <a:ea typeface="+mn-ea"/>
                <a:cs typeface="+mn-cs"/>
              </a:rPr>
              <a:t>DOCTOR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in that context, the question is when we should start the steroid treatment for someone like this, as opposed to every other wheezy child who has come through the door with coughs and cold and wheeze? And the answer is there is much better evidence or much better justification if not evidence for starting inhaled steroids for someone like him because we feel if you’ve got, likely to have true pill asthma you are likely to do better if you are on regular inhaled steroids. So we’ve got this difficult dilemma as a group of children there is no evidence that it is a good thing, but for him particularly, given his family history, there is better evidence that it is a good thing to have him on regular inhaled steroids. So my feeling is that if you like, we are at a sort of slightly arbitrary situation. If you did not have a family history of asthma or eczema, I would say to you quite clearly stop his </a:t>
            </a:r>
            <a:r>
              <a:rPr lang="en-AU" sz="1200" kern="1200" dirty="0" err="1">
                <a:solidFill>
                  <a:schemeClr val="tx1"/>
                </a:solidFill>
                <a:effectLst/>
                <a:latin typeface="+mn-lt"/>
                <a:ea typeface="+mn-ea"/>
                <a:cs typeface="+mn-cs"/>
              </a:rPr>
              <a:t>Flexotide</a:t>
            </a:r>
            <a:r>
              <a:rPr lang="en-AU" sz="1200" kern="1200" dirty="0">
                <a:solidFill>
                  <a:schemeClr val="tx1"/>
                </a:solidFill>
                <a:effectLst/>
                <a:latin typeface="+mn-lt"/>
                <a:ea typeface="+mn-ea"/>
                <a:cs typeface="+mn-cs"/>
              </a:rPr>
              <a:t>, it will make little or no difference. Keep his Ventolin.</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PATIENT –</a:t>
            </a:r>
          </a:p>
          <a:p>
            <a:r>
              <a:rPr lang="en-AU" sz="1200" kern="1200" dirty="0">
                <a:solidFill>
                  <a:schemeClr val="tx1"/>
                </a:solidFill>
                <a:effectLst/>
                <a:latin typeface="+mn-lt"/>
                <a:ea typeface="+mn-ea"/>
                <a:cs typeface="+mn-cs"/>
              </a:rPr>
              <a:t>yep. </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DR CONTINUES –</a:t>
            </a:r>
          </a:p>
          <a:p>
            <a:r>
              <a:rPr lang="en-AU" sz="1200" kern="1200" dirty="0">
                <a:solidFill>
                  <a:schemeClr val="tx1"/>
                </a:solidFill>
                <a:effectLst/>
                <a:latin typeface="+mn-lt"/>
                <a:ea typeface="+mn-ea"/>
                <a:cs typeface="+mn-cs"/>
              </a:rPr>
              <a:t>…  and give him his Ventolin when he gets cold, just like you are doing. You can give it six hourly or for Ali if you wanted to, you don’t need to religiously give it every four hours but you can get it, you know, regularly through his cold, with his story and I would say that because…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Taken from a presentation by Dr</a:t>
            </a:r>
            <a:r>
              <a:rPr lang="en-AU" sz="1200" kern="1200" baseline="0" dirty="0">
                <a:solidFill>
                  <a:schemeClr val="tx1"/>
                </a:solidFill>
                <a:effectLst/>
                <a:latin typeface="+mn-lt"/>
                <a:ea typeface="+mn-ea"/>
                <a:cs typeface="+mn-cs"/>
              </a:rPr>
              <a:t> Johnathan Silverman.</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https://youtu.be/luu1zXnoQVg?t=1443</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Short link: goo.gl/</a:t>
            </a:r>
            <a:r>
              <a:rPr lang="en-AU" sz="1200" b="1" kern="1200" dirty="0" err="1">
                <a:solidFill>
                  <a:schemeClr val="tx1"/>
                </a:solidFill>
                <a:effectLst/>
                <a:latin typeface="+mn-lt"/>
                <a:ea typeface="+mn-ea"/>
                <a:cs typeface="+mn-cs"/>
              </a:rPr>
              <a:t>tKqoWz</a:t>
            </a:r>
            <a:endParaRPr lang="en-AU" b="1" dirty="0"/>
          </a:p>
        </p:txBody>
      </p:sp>
      <p:sp>
        <p:nvSpPr>
          <p:cNvPr id="4" name="Slide Number Placeholder 3"/>
          <p:cNvSpPr>
            <a:spLocks noGrp="1"/>
          </p:cNvSpPr>
          <p:nvPr>
            <p:ph type="sldNum" sz="quarter" idx="10"/>
          </p:nvPr>
        </p:nvSpPr>
        <p:spPr/>
        <p:txBody>
          <a:bodyPr/>
          <a:lstStyle/>
          <a:p>
            <a:fld id="{042C11E0-13CE-4CD7-ADA3-7F90290806BE}" type="slidenum">
              <a:rPr lang="en-AU" smtClean="0"/>
              <a:t>8</a:t>
            </a:fld>
            <a:endParaRPr lang="en-AU"/>
          </a:p>
        </p:txBody>
      </p:sp>
    </p:spTree>
    <p:extLst>
      <p:ext uri="{BB962C8B-B14F-4D97-AF65-F5344CB8AC3E}">
        <p14:creationId xmlns:p14="http://schemas.microsoft.com/office/powerpoint/2010/main" val="179301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Answer:  false</a:t>
            </a:r>
          </a:p>
          <a:p>
            <a:endParaRPr lang="en-AU" dirty="0"/>
          </a:p>
          <a:p>
            <a:r>
              <a:rPr lang="en-AU" dirty="0"/>
              <a:t>Shorter sentences can improve communication, but does not guarantee effective communication. You also need a clear message, explain and minimise the use of complex terms. Shorter sentences are </a:t>
            </a:r>
            <a:r>
              <a:rPr lang="en-AU" baseline="0" dirty="0"/>
              <a:t> part of a larger strategy called </a:t>
            </a:r>
            <a:r>
              <a:rPr lang="en-AU" b="1" baseline="0" dirty="0"/>
              <a:t>plain language/ </a:t>
            </a:r>
            <a:r>
              <a:rPr lang="en-AU" b="1" baseline="0" dirty="0" err="1"/>
              <a:t>english</a:t>
            </a:r>
            <a:endParaRPr lang="en-AU" b="1" dirty="0"/>
          </a:p>
          <a:p>
            <a:endParaRPr lang="en-AU" sz="1200" b="1"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What is plain English?</a:t>
            </a:r>
          </a:p>
          <a:p>
            <a:endParaRPr lang="en-AU" sz="1200" b="1"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Plain English is a style of writing in which the language, structure, and presentation of a document all work together to help the reader. A document written in plain English is easy to read, understand, and act on after just one reading.</a:t>
            </a:r>
          </a:p>
          <a:p>
            <a:r>
              <a:rPr lang="en-AU" sz="1200" b="0" i="0" kern="1200" dirty="0">
                <a:solidFill>
                  <a:schemeClr val="tx1"/>
                </a:solidFill>
                <a:effectLst/>
                <a:latin typeface="+mn-lt"/>
                <a:ea typeface="+mn-ea"/>
                <a:cs typeface="+mn-cs"/>
              </a:rPr>
              <a:t>Plain English allows people to participate in government, commercial, legal, and leisure activities more effectively because they can understand the information presented to them. Plain English also has proven benefits for organisations that use it in their publications — including significant cost savings.</a:t>
            </a:r>
          </a:p>
          <a:p>
            <a:r>
              <a:rPr lang="en-AU" sz="1200" b="0" i="0" kern="1200" dirty="0">
                <a:solidFill>
                  <a:schemeClr val="tx1"/>
                </a:solidFill>
                <a:effectLst/>
                <a:latin typeface="+mn-lt"/>
                <a:ea typeface="+mn-ea"/>
                <a:cs typeface="+mn-cs"/>
              </a:rPr>
              <a:t>The movement to replace ‘gobbledygook’ in official and business documents with plain English began in Britain in the 1970s. The plain English movement now involves government agencies, public- and private-sector businesses, corporations, consultants, voluntary organisations, and networking groups throughout the world.</a:t>
            </a:r>
          </a:p>
          <a:p>
            <a:endParaRPr lang="en-AU" dirty="0"/>
          </a:p>
          <a:p>
            <a:r>
              <a:rPr lang="en-AU" dirty="0"/>
              <a:t>http://www.plainenglishawards.org.nz/about/plain-english-awards-about/</a:t>
            </a:r>
          </a:p>
          <a:p>
            <a:endParaRPr lang="en-AU" dirty="0"/>
          </a:p>
          <a:p>
            <a:r>
              <a:rPr lang="en-AU" b="1" dirty="0"/>
              <a:t>Short link: </a:t>
            </a:r>
            <a:r>
              <a:rPr lang="en-AU" dirty="0"/>
              <a:t>https://goo.gl/hpxyJe</a:t>
            </a:r>
          </a:p>
          <a:p>
            <a:endParaRPr lang="en-AU" dirty="0"/>
          </a:p>
          <a:p>
            <a:r>
              <a:rPr lang="en-AU" b="1" dirty="0"/>
              <a:t>For more information on Plain</a:t>
            </a:r>
            <a:r>
              <a:rPr lang="en-AU" b="1" baseline="0" dirty="0"/>
              <a:t> language </a:t>
            </a:r>
            <a:r>
              <a:rPr lang="en-AU" baseline="0" dirty="0"/>
              <a:t>there are many great resources at The Centres for Disease Control in the USA</a:t>
            </a:r>
          </a:p>
          <a:p>
            <a:endParaRPr lang="en-AU" baseline="0" dirty="0"/>
          </a:p>
          <a:p>
            <a:r>
              <a:rPr lang="en-AU" dirty="0"/>
              <a:t>https://www.cdc.gov/healthliteracy/developmaterials/plainlanguage.html</a:t>
            </a:r>
          </a:p>
          <a:p>
            <a:endParaRPr lang="en-AU" dirty="0"/>
          </a:p>
          <a:p>
            <a:r>
              <a:rPr lang="en-AU" b="1" dirty="0"/>
              <a:t>Short link: https://goo.gl/pu83lj</a:t>
            </a:r>
          </a:p>
        </p:txBody>
      </p:sp>
      <p:sp>
        <p:nvSpPr>
          <p:cNvPr id="4" name="Slide Number Placeholder 3"/>
          <p:cNvSpPr>
            <a:spLocks noGrp="1"/>
          </p:cNvSpPr>
          <p:nvPr>
            <p:ph type="sldNum" sz="quarter" idx="10"/>
          </p:nvPr>
        </p:nvSpPr>
        <p:spPr/>
        <p:txBody>
          <a:bodyPr/>
          <a:lstStyle/>
          <a:p>
            <a:fld id="{042C11E0-13CE-4CD7-ADA3-7F90290806BE}"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32254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543367F-7455-4184-A9E0-088BBA79E7E8}"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426785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43367F-7455-4184-A9E0-088BBA79E7E8}"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35657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43367F-7455-4184-A9E0-088BBA79E7E8}"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393762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8487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7289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03230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1663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9000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81369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79102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841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43367F-7455-4184-A9E0-088BBA79E7E8}"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609216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1254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5928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44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3367F-7455-4184-A9E0-088BBA79E7E8}"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291379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543367F-7455-4184-A9E0-088BBA79E7E8}" type="datetimeFigureOut">
              <a:rPr lang="en-AU" smtClean="0"/>
              <a:t>14/10/2021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210618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543367F-7455-4184-A9E0-088BBA79E7E8}" type="datetimeFigureOut">
              <a:rPr lang="en-AU" smtClean="0"/>
              <a:t>14/10/2021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89819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543367F-7455-4184-A9E0-088BBA79E7E8}" type="datetimeFigureOut">
              <a:rPr lang="en-AU" smtClean="0"/>
              <a:t>14/10/2021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42908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3367F-7455-4184-A9E0-088BBA79E7E8}" type="datetimeFigureOut">
              <a:rPr lang="en-AU" smtClean="0"/>
              <a:t>14/10/2021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85453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3367F-7455-4184-A9E0-088BBA79E7E8}" type="datetimeFigureOut">
              <a:rPr lang="en-AU" smtClean="0"/>
              <a:t>14/10/2021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124782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3367F-7455-4184-A9E0-088BBA79E7E8}" type="datetimeFigureOut">
              <a:rPr lang="en-AU" smtClean="0"/>
              <a:t>14/10/2021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03A4F6-D423-456E-A2CF-15982DEE39FB}" type="slidenum">
              <a:rPr lang="en-AU" smtClean="0"/>
              <a:t>‹#›</a:t>
            </a:fld>
            <a:endParaRPr lang="en-AU"/>
          </a:p>
        </p:txBody>
      </p:sp>
    </p:spTree>
    <p:extLst>
      <p:ext uri="{BB962C8B-B14F-4D97-AF65-F5344CB8AC3E}">
        <p14:creationId xmlns:p14="http://schemas.microsoft.com/office/powerpoint/2010/main" val="341243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ewsGoth BT" panose="020B0503020203020204" pitchFamily="34" charset="0"/>
              </a:defRPr>
            </a:lvl1pPr>
          </a:lstStyle>
          <a:p>
            <a:fld id="{1543367F-7455-4184-A9E0-088BBA79E7E8}" type="datetimeFigureOut">
              <a:rPr lang="en-AU" smtClean="0"/>
              <a:pPr/>
              <a:t>14/10/2021</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ewsGoth BT" panose="020B0503020203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ewsGoth BT" panose="020B0503020203020204" pitchFamily="34" charset="0"/>
              </a:defRPr>
            </a:lvl1pPr>
          </a:lstStyle>
          <a:p>
            <a:fld id="{B103A4F6-D423-456E-A2CF-15982DEE39FB}" type="slidenum">
              <a:rPr lang="en-AU" smtClean="0"/>
              <a:pPr/>
              <a:t>‹#›</a:t>
            </a:fld>
            <a:endParaRPr lang="en-AU" dirty="0"/>
          </a:p>
        </p:txBody>
      </p:sp>
    </p:spTree>
    <p:extLst>
      <p:ext uri="{BB962C8B-B14F-4D97-AF65-F5344CB8AC3E}">
        <p14:creationId xmlns:p14="http://schemas.microsoft.com/office/powerpoint/2010/main" val="145746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NewsGoth BT"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sGoth BT"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sGoth BT"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sGoth BT"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sGoth BT"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sGoth BT"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94E62-94EB-4A0D-B841-01896713C14E}" type="datetimeFigureOut">
              <a:rPr lang="en-AU" smtClean="0">
                <a:solidFill>
                  <a:prstClr val="black">
                    <a:tint val="75000"/>
                  </a:prstClr>
                </a:solidFill>
              </a:rPr>
              <a:pPr/>
              <a:t>14/10/2021</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1F59B-A788-4DB2-9304-6EEBB9A4F2D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27752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dropthejargon.org.a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1439" y="690849"/>
            <a:ext cx="9765109" cy="5447645"/>
          </a:xfrm>
          <a:prstGeom prst="rect">
            <a:avLst/>
          </a:prstGeom>
          <a:noFill/>
        </p:spPr>
        <p:txBody>
          <a:bodyPr wrap="none" rtlCol="0">
            <a:spAutoFit/>
          </a:bodyPr>
          <a:lstStyle/>
          <a:p>
            <a:r>
              <a:rPr lang="en-AU" sz="4800" b="1" dirty="0" err="1">
                <a:latin typeface="Arial" panose="020B0604020202020204" pitchFamily="34" charset="0"/>
                <a:cs typeface="Arial" panose="020B0604020202020204" pitchFamily="34" charset="0"/>
              </a:rPr>
              <a:t>QUIZz</a:t>
            </a:r>
            <a:r>
              <a:rPr lang="en-AU" sz="4800" b="1" dirty="0">
                <a:latin typeface="Arial" panose="020B0604020202020204" pitchFamily="34" charset="0"/>
                <a:cs typeface="Arial" panose="020B0604020202020204" pitchFamily="34" charset="0"/>
              </a:rPr>
              <a:t>!!! Instructions </a:t>
            </a:r>
          </a:p>
          <a:p>
            <a:endParaRPr lang="en-AU" sz="4800" b="1" dirty="0">
              <a:cs typeface="Arial" panose="020B0604020202020204" pitchFamily="34" charset="0"/>
            </a:endParaRPr>
          </a:p>
          <a:p>
            <a:pPr marL="457200" indent="-457200">
              <a:lnSpc>
                <a:spcPct val="150000"/>
              </a:lnSpc>
              <a:buFont typeface="Arial" panose="020B0604020202020204" pitchFamily="34" charset="0"/>
              <a:buChar char="•"/>
            </a:pPr>
            <a:r>
              <a:rPr lang="en-AU" sz="2800" b="1" dirty="0">
                <a:cs typeface="Arial" panose="020B0604020202020204" pitchFamily="34" charset="0"/>
              </a:rPr>
              <a:t>Detailed Answers are in the notes at the bottom of each slide</a:t>
            </a:r>
          </a:p>
          <a:p>
            <a:pPr marL="457200" indent="-457200">
              <a:lnSpc>
                <a:spcPct val="150000"/>
              </a:lnSpc>
              <a:buFont typeface="Arial" panose="020B0604020202020204" pitchFamily="34" charset="0"/>
              <a:buChar char="•"/>
            </a:pPr>
            <a:r>
              <a:rPr lang="en-AU" sz="2800" b="1" dirty="0">
                <a:cs typeface="Arial" panose="020B0604020202020204" pitchFamily="34" charset="0"/>
              </a:rPr>
              <a:t>A short version of the answers is on the following slide</a:t>
            </a:r>
          </a:p>
          <a:p>
            <a:pPr marL="457200" indent="-457200">
              <a:lnSpc>
                <a:spcPct val="150000"/>
              </a:lnSpc>
              <a:buFont typeface="Arial" panose="020B0604020202020204" pitchFamily="34" charset="0"/>
              <a:buChar char="•"/>
            </a:pPr>
            <a:r>
              <a:rPr lang="en-AU" sz="2800" b="1" dirty="0">
                <a:cs typeface="Arial" panose="020B0604020202020204" pitchFamily="34" charset="0"/>
              </a:rPr>
              <a:t>A handout for teams during quiz is on slide 3</a:t>
            </a:r>
          </a:p>
          <a:p>
            <a:pPr marL="457200" indent="-457200">
              <a:lnSpc>
                <a:spcPct val="150000"/>
              </a:lnSpc>
              <a:buFont typeface="Arial" panose="020B0604020202020204" pitchFamily="34" charset="0"/>
              <a:buChar char="•"/>
            </a:pPr>
            <a:r>
              <a:rPr lang="en-AU" sz="2800" b="1" dirty="0">
                <a:cs typeface="Arial" panose="020B0604020202020204" pitchFamily="34" charset="0"/>
              </a:rPr>
              <a:t>HAVE FUN!</a:t>
            </a:r>
          </a:p>
          <a:p>
            <a:pPr>
              <a:lnSpc>
                <a:spcPct val="150000"/>
              </a:lnSpc>
            </a:pPr>
            <a:endParaRPr lang="en-AU" sz="2800" b="1" dirty="0">
              <a:cs typeface="Arial" panose="020B0604020202020204" pitchFamily="34" charset="0"/>
            </a:endParaRPr>
          </a:p>
          <a:p>
            <a:pPr>
              <a:lnSpc>
                <a:spcPct val="150000"/>
              </a:lnSpc>
            </a:pPr>
            <a:r>
              <a:rPr lang="en-AU" sz="2800" b="1" dirty="0">
                <a:cs typeface="Arial" panose="020B0604020202020204" pitchFamily="34" charset="0"/>
              </a:rPr>
              <a:t>TWEET PICS OF YOUR ACTIVITIES!    #</a:t>
            </a:r>
            <a:r>
              <a:rPr lang="en-AU" sz="2800" b="1" dirty="0" err="1">
                <a:cs typeface="Arial" panose="020B0604020202020204" pitchFamily="34" charset="0"/>
              </a:rPr>
              <a:t>dropthejargon</a:t>
            </a:r>
            <a:endParaRPr lang="en-AU" sz="2800" dirty="0"/>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000" contrast="3000"/>
                    </a14:imgEffect>
                  </a14:imgLayer>
                </a14:imgProps>
              </a:ext>
              <a:ext uri="{28A0092B-C50C-407E-A947-70E740481C1C}">
                <a14:useLocalDpi xmlns:a14="http://schemas.microsoft.com/office/drawing/2010/main" val="0"/>
              </a:ext>
            </a:extLst>
          </a:blip>
          <a:stretch>
            <a:fillRect/>
          </a:stretch>
        </p:blipFill>
        <p:spPr>
          <a:xfrm>
            <a:off x="8978825" y="412940"/>
            <a:ext cx="2632952" cy="1161053"/>
          </a:xfrm>
          <a:prstGeom prst="rect">
            <a:avLst/>
          </a:prstGeom>
          <a:effectLst>
            <a:outerShdw blurRad="1244600" dist="12700" dir="5400000" sx="90000" sy="90000" algn="ctr" rotWithShape="0">
              <a:schemeClr val="bg1"/>
            </a:outerShdw>
          </a:effectLst>
        </p:spPr>
      </p:pic>
    </p:spTree>
    <p:custDataLst>
      <p:tags r:id="rId1"/>
    </p:custDataLst>
    <p:extLst>
      <p:ext uri="{BB962C8B-B14F-4D97-AF65-F5344CB8AC3E}">
        <p14:creationId xmlns:p14="http://schemas.microsoft.com/office/powerpoint/2010/main" val="286165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666" y="771525"/>
            <a:ext cx="9404475" cy="1649942"/>
          </a:xfrm>
        </p:spPr>
        <p:txBody>
          <a:bodyPr>
            <a:normAutofit/>
          </a:bodyPr>
          <a:lstStyle/>
          <a:p>
            <a:r>
              <a:rPr lang="en-AU" b="1" dirty="0">
                <a:solidFill>
                  <a:srgbClr val="FF3399"/>
                </a:solidFill>
                <a:latin typeface="Arial" panose="020B0604020202020204" pitchFamily="34" charset="0"/>
                <a:cs typeface="Arial" panose="020B0604020202020204" pitchFamily="34" charset="0"/>
              </a:rPr>
              <a:t>6. What do these cultural sayings mean?</a:t>
            </a:r>
          </a:p>
        </p:txBody>
      </p:sp>
      <p:sp>
        <p:nvSpPr>
          <p:cNvPr id="3" name="TextBox 2"/>
          <p:cNvSpPr txBox="1"/>
          <p:nvPr/>
        </p:nvSpPr>
        <p:spPr>
          <a:xfrm>
            <a:off x="1443685" y="2421467"/>
            <a:ext cx="9843247" cy="3054682"/>
          </a:xfrm>
          <a:prstGeom prst="rect">
            <a:avLst/>
          </a:prstGeom>
          <a:noFill/>
        </p:spPr>
        <p:txBody>
          <a:bodyPr wrap="square" rtlCol="0">
            <a:spAutoFit/>
          </a:bodyPr>
          <a:lstStyle/>
          <a:p>
            <a:pPr marL="742950" indent="-742950">
              <a:lnSpc>
                <a:spcPct val="150000"/>
              </a:lnSpc>
              <a:buAutoNum type="arabicParenR"/>
            </a:pPr>
            <a:r>
              <a:rPr lang="en-AU" sz="4400" dirty="0">
                <a:solidFill>
                  <a:prstClr val="black"/>
                </a:solidFill>
                <a:latin typeface="Arial" panose="020B0604020202020204" pitchFamily="34" charset="0"/>
                <a:cs typeface="Arial" panose="020B0604020202020204" pitchFamily="34" charset="0"/>
              </a:rPr>
              <a:t>Touch base offline</a:t>
            </a:r>
          </a:p>
          <a:p>
            <a:pPr marL="742950" indent="-742950">
              <a:lnSpc>
                <a:spcPct val="150000"/>
              </a:lnSpc>
              <a:buAutoNum type="arabicParenR"/>
            </a:pPr>
            <a:r>
              <a:rPr lang="en-AU" sz="4400" dirty="0">
                <a:solidFill>
                  <a:prstClr val="black"/>
                </a:solidFill>
                <a:latin typeface="Arial" panose="020B0604020202020204" pitchFamily="34" charset="0"/>
                <a:cs typeface="Arial" panose="020B0604020202020204" pitchFamily="34" charset="0"/>
              </a:rPr>
              <a:t>Peel the onion</a:t>
            </a:r>
          </a:p>
          <a:p>
            <a:pPr>
              <a:lnSpc>
                <a:spcPct val="150000"/>
              </a:lnSpc>
            </a:pPr>
            <a:endParaRPr lang="en-AU" sz="440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9902625" y="5352933"/>
            <a:ext cx="2121592" cy="1329043"/>
          </a:xfrm>
          <a:prstGeom prst="rect">
            <a:avLst/>
          </a:prstGeom>
        </p:spPr>
      </p:pic>
    </p:spTree>
    <p:custDataLst>
      <p:tags r:id="rId1"/>
    </p:custDataLst>
    <p:extLst>
      <p:ext uri="{BB962C8B-B14F-4D97-AF65-F5344CB8AC3E}">
        <p14:creationId xmlns:p14="http://schemas.microsoft.com/office/powerpoint/2010/main" val="341715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303" y="771525"/>
            <a:ext cx="10668152" cy="1649942"/>
          </a:xfrm>
        </p:spPr>
        <p:txBody>
          <a:bodyPr>
            <a:normAutofit fontScale="90000"/>
          </a:bodyPr>
          <a:lstStyle/>
          <a:p>
            <a:r>
              <a:rPr lang="en-AU" b="1" dirty="0">
                <a:solidFill>
                  <a:srgbClr val="FF3399"/>
                </a:solidFill>
                <a:latin typeface="Arial" panose="020B0604020202020204" pitchFamily="34" charset="0"/>
                <a:cs typeface="Arial" panose="020B0604020202020204" pitchFamily="34" charset="0"/>
              </a:rPr>
              <a:t>7. If you can’t avoid using complicated terms in communication what can you add to a text to help?</a:t>
            </a:r>
          </a:p>
        </p:txBody>
      </p:sp>
      <p:sp>
        <p:nvSpPr>
          <p:cNvPr id="3" name="TextBox 2"/>
          <p:cNvSpPr txBox="1"/>
          <p:nvPr/>
        </p:nvSpPr>
        <p:spPr>
          <a:xfrm>
            <a:off x="1064303" y="3081034"/>
            <a:ext cx="9843247" cy="2800767"/>
          </a:xfrm>
          <a:prstGeom prst="rect">
            <a:avLst/>
          </a:prstGeom>
          <a:noFill/>
        </p:spPr>
        <p:txBody>
          <a:bodyPr wrap="square" rtlCol="0">
            <a:spAutoFit/>
          </a:bodyPr>
          <a:lstStyle/>
          <a:p>
            <a:pPr marL="742950" indent="-742950">
              <a:buFont typeface="+mj-lt"/>
              <a:buAutoNum type="alphaLcParenR"/>
            </a:pPr>
            <a:r>
              <a:rPr lang="en-AU" sz="4400" dirty="0">
                <a:solidFill>
                  <a:prstClr val="black"/>
                </a:solidFill>
                <a:latin typeface="Arial" panose="020B0604020202020204" pitchFamily="34" charset="0"/>
                <a:cs typeface="Arial" panose="020B0604020202020204" pitchFamily="34" charset="0"/>
              </a:rPr>
              <a:t>Photography</a:t>
            </a:r>
          </a:p>
          <a:p>
            <a:pPr marL="742950" indent="-742950">
              <a:buFont typeface="+mj-lt"/>
              <a:buAutoNum type="alphaLcParenR"/>
            </a:pPr>
            <a:r>
              <a:rPr lang="en-AU" sz="4400" dirty="0">
                <a:solidFill>
                  <a:prstClr val="black"/>
                </a:solidFill>
                <a:latin typeface="Arial" panose="020B0604020202020204" pitchFamily="34" charset="0"/>
                <a:cs typeface="Arial" panose="020B0604020202020204" pitchFamily="34" charset="0"/>
              </a:rPr>
              <a:t>Term specific diagrams</a:t>
            </a:r>
          </a:p>
          <a:p>
            <a:pPr marL="742950" indent="-742950">
              <a:buFont typeface="+mj-lt"/>
              <a:buAutoNum type="alphaLcParenR"/>
            </a:pPr>
            <a:r>
              <a:rPr lang="en-AU" sz="4400" dirty="0">
                <a:solidFill>
                  <a:prstClr val="black"/>
                </a:solidFill>
                <a:latin typeface="Arial" panose="020B0604020202020204" pitchFamily="34" charset="0"/>
                <a:cs typeface="Arial" panose="020B0604020202020204" pitchFamily="34" charset="0"/>
              </a:rPr>
              <a:t>A Glossary of terms</a:t>
            </a:r>
          </a:p>
          <a:p>
            <a:pPr marL="742950" indent="-742950">
              <a:buFont typeface="+mj-lt"/>
              <a:buAutoNum type="alphaLcParenR"/>
            </a:pPr>
            <a:r>
              <a:rPr lang="en-AU" sz="4400" dirty="0">
                <a:solidFill>
                  <a:prstClr val="black"/>
                </a:solidFill>
                <a:latin typeface="Arial" panose="020B0604020202020204" pitchFamily="34" charset="0"/>
                <a:cs typeface="Arial" panose="020B0604020202020204" pitchFamily="34" charset="0"/>
              </a:rPr>
              <a:t>Links to other services</a:t>
            </a:r>
          </a:p>
        </p:txBody>
      </p:sp>
      <p:pic>
        <p:nvPicPr>
          <p:cNvPr id="4" name="Picture 3"/>
          <p:cNvPicPr>
            <a:picLocks noChangeAspect="1"/>
          </p:cNvPicPr>
          <p:nvPr/>
        </p:nvPicPr>
        <p:blipFill>
          <a:blip r:embed="rId4"/>
          <a:stretch>
            <a:fillRect/>
          </a:stretch>
        </p:blipFill>
        <p:spPr>
          <a:xfrm>
            <a:off x="9790084" y="5528957"/>
            <a:ext cx="2121592" cy="1329043"/>
          </a:xfrm>
          <a:prstGeom prst="rect">
            <a:avLst/>
          </a:prstGeom>
        </p:spPr>
      </p:pic>
    </p:spTree>
    <p:custDataLst>
      <p:tags r:id="rId1"/>
    </p:custDataLst>
    <p:extLst>
      <p:ext uri="{BB962C8B-B14F-4D97-AF65-F5344CB8AC3E}">
        <p14:creationId xmlns:p14="http://schemas.microsoft.com/office/powerpoint/2010/main" val="103584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514" y="2094928"/>
            <a:ext cx="4242486" cy="1649942"/>
          </a:xfrm>
        </p:spPr>
        <p:txBody>
          <a:bodyPr>
            <a:normAutofit fontScale="90000"/>
          </a:bodyPr>
          <a:lstStyle/>
          <a:p>
            <a:r>
              <a:rPr lang="en-AU" b="1" dirty="0">
                <a:solidFill>
                  <a:srgbClr val="FF3399"/>
                </a:solidFill>
                <a:latin typeface="Arial" panose="020B0604020202020204" pitchFamily="34" charset="0"/>
                <a:cs typeface="Arial" panose="020B0604020202020204" pitchFamily="34" charset="0"/>
              </a:rPr>
              <a:t>8. Caption this cartoon using plain language.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45" y="760802"/>
            <a:ext cx="7476557" cy="5235263"/>
          </a:xfrm>
          <a:prstGeom prst="rect">
            <a:avLst/>
          </a:prstGeom>
        </p:spPr>
      </p:pic>
      <p:pic>
        <p:nvPicPr>
          <p:cNvPr id="5" name="Picture 4"/>
          <p:cNvPicPr>
            <a:picLocks noChangeAspect="1"/>
          </p:cNvPicPr>
          <p:nvPr/>
        </p:nvPicPr>
        <p:blipFill>
          <a:blip r:embed="rId5"/>
          <a:stretch>
            <a:fillRect/>
          </a:stretch>
        </p:blipFill>
        <p:spPr>
          <a:xfrm>
            <a:off x="9735897" y="5310731"/>
            <a:ext cx="2121592" cy="1329043"/>
          </a:xfrm>
          <a:prstGeom prst="rect">
            <a:avLst/>
          </a:prstGeom>
        </p:spPr>
      </p:pic>
    </p:spTree>
    <p:custDataLst>
      <p:tags r:id="rId1"/>
    </p:custDataLst>
    <p:extLst>
      <p:ext uri="{BB962C8B-B14F-4D97-AF65-F5344CB8AC3E}">
        <p14:creationId xmlns:p14="http://schemas.microsoft.com/office/powerpoint/2010/main" val="333646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16" y="330122"/>
            <a:ext cx="10561060" cy="1649942"/>
          </a:xfrm>
        </p:spPr>
        <p:txBody>
          <a:bodyPr>
            <a:normAutofit/>
          </a:bodyPr>
          <a:lstStyle/>
          <a:p>
            <a:r>
              <a:rPr lang="en-AU" b="1" dirty="0">
                <a:solidFill>
                  <a:srgbClr val="FF3399"/>
                </a:solidFill>
                <a:latin typeface="Arial" panose="020B0604020202020204" pitchFamily="34" charset="0"/>
                <a:cs typeface="Arial" panose="020B0604020202020204" pitchFamily="34" charset="0"/>
              </a:rPr>
              <a:t>9. Identify the words in this paragraph that are too complicated or </a:t>
            </a:r>
            <a:r>
              <a:rPr lang="en-AU" b="1" dirty="0" err="1">
                <a:solidFill>
                  <a:srgbClr val="FF3399"/>
                </a:solidFill>
                <a:latin typeface="Arial" panose="020B0604020202020204" pitchFamily="34" charset="0"/>
                <a:cs typeface="Arial" panose="020B0604020202020204" pitchFamily="34" charset="0"/>
              </a:rPr>
              <a:t>jargony</a:t>
            </a:r>
            <a:endParaRPr lang="en-AU" b="1" dirty="0">
              <a:solidFill>
                <a:srgbClr val="FF3399"/>
              </a:solidFill>
              <a:latin typeface="Arial" panose="020B0604020202020204" pitchFamily="34" charset="0"/>
              <a:cs typeface="Arial" panose="020B0604020202020204" pitchFamily="34" charset="0"/>
            </a:endParaRPr>
          </a:p>
        </p:txBody>
      </p:sp>
      <p:sp>
        <p:nvSpPr>
          <p:cNvPr id="3" name="TextBox 2"/>
          <p:cNvSpPr txBox="1"/>
          <p:nvPr/>
        </p:nvSpPr>
        <p:spPr>
          <a:xfrm>
            <a:off x="874916" y="2378630"/>
            <a:ext cx="10682500" cy="3217869"/>
          </a:xfrm>
          <a:prstGeom prst="rect">
            <a:avLst/>
          </a:prstGeom>
          <a:noFill/>
        </p:spPr>
        <p:txBody>
          <a:bodyPr wrap="square" rtlCol="0">
            <a:spAutoFit/>
          </a:bodyPr>
          <a:lstStyle/>
          <a:p>
            <a:pPr fontAlgn="auto"/>
            <a:r>
              <a:rPr lang="en-US" sz="2800" dirty="0"/>
              <a:t>A hub for people experiencing homelessness, financial stress and other challenges. ABC hub is the first point of contact for new clients at ABC. </a:t>
            </a:r>
          </a:p>
          <a:p>
            <a:pPr fontAlgn="auto"/>
            <a:r>
              <a:rPr lang="en-US" sz="2800" dirty="0"/>
              <a:t>It incorporates the functions previously undertaken by IRAS. ABC hub will help clients by providing information, finding solutions to problems and linking them to the services they need.</a:t>
            </a:r>
          </a:p>
          <a:p>
            <a:pPr>
              <a:lnSpc>
                <a:spcPct val="150000"/>
              </a:lnSpc>
            </a:pPr>
            <a:endParaRPr lang="en-AU" sz="4800" dirty="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0115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16" y="101522"/>
            <a:ext cx="10561060" cy="1649942"/>
          </a:xfrm>
        </p:spPr>
        <p:txBody>
          <a:bodyPr>
            <a:normAutofit/>
          </a:bodyPr>
          <a:lstStyle/>
          <a:p>
            <a:r>
              <a:rPr lang="en-AU" b="1" dirty="0">
                <a:solidFill>
                  <a:srgbClr val="FF3399"/>
                </a:solidFill>
                <a:latin typeface="Arial" panose="020B0604020202020204" pitchFamily="34" charset="0"/>
                <a:cs typeface="Arial" panose="020B0604020202020204" pitchFamily="34" charset="0"/>
              </a:rPr>
              <a:t>9. ANSWERS</a:t>
            </a:r>
          </a:p>
        </p:txBody>
      </p:sp>
      <p:sp>
        <p:nvSpPr>
          <p:cNvPr id="3" name="TextBox 2"/>
          <p:cNvSpPr txBox="1"/>
          <p:nvPr/>
        </p:nvSpPr>
        <p:spPr>
          <a:xfrm>
            <a:off x="874916" y="1451530"/>
            <a:ext cx="10682500" cy="2246769"/>
          </a:xfrm>
          <a:prstGeom prst="rect">
            <a:avLst/>
          </a:prstGeom>
          <a:noFill/>
        </p:spPr>
        <p:txBody>
          <a:bodyPr wrap="square" rtlCol="0">
            <a:spAutoFit/>
          </a:bodyPr>
          <a:lstStyle/>
          <a:p>
            <a:pPr fontAlgn="auto"/>
            <a:r>
              <a:rPr lang="en-US" sz="2800" dirty="0"/>
              <a:t>A </a:t>
            </a:r>
            <a:r>
              <a:rPr lang="en-US" sz="2800" dirty="0">
                <a:solidFill>
                  <a:srgbClr val="FF0000"/>
                </a:solidFill>
              </a:rPr>
              <a:t>hub</a:t>
            </a:r>
            <a:r>
              <a:rPr lang="en-US" sz="2800" dirty="0"/>
              <a:t> for </a:t>
            </a:r>
            <a:r>
              <a:rPr lang="en-US" sz="2800" dirty="0">
                <a:solidFill>
                  <a:srgbClr val="FF0000"/>
                </a:solidFill>
              </a:rPr>
              <a:t>people experiencing homelessness</a:t>
            </a:r>
            <a:r>
              <a:rPr lang="en-US" sz="2800" dirty="0"/>
              <a:t>, </a:t>
            </a:r>
            <a:r>
              <a:rPr lang="en-US" sz="2800" dirty="0">
                <a:solidFill>
                  <a:srgbClr val="FF0000"/>
                </a:solidFill>
              </a:rPr>
              <a:t>financial stress </a:t>
            </a:r>
            <a:r>
              <a:rPr lang="en-US" sz="2800" dirty="0"/>
              <a:t>and </a:t>
            </a:r>
            <a:r>
              <a:rPr lang="en-US" sz="2800" dirty="0">
                <a:solidFill>
                  <a:srgbClr val="FF0000"/>
                </a:solidFill>
              </a:rPr>
              <a:t>other challenges</a:t>
            </a:r>
            <a:r>
              <a:rPr lang="en-US" sz="2800" dirty="0"/>
              <a:t>. ABC hub is the </a:t>
            </a:r>
            <a:r>
              <a:rPr lang="en-US" sz="2800" dirty="0">
                <a:solidFill>
                  <a:srgbClr val="FF0000"/>
                </a:solidFill>
              </a:rPr>
              <a:t>first point of contact </a:t>
            </a:r>
            <a:r>
              <a:rPr lang="en-US" sz="2800" dirty="0"/>
              <a:t>for new clients at ABC. </a:t>
            </a:r>
          </a:p>
          <a:p>
            <a:pPr fontAlgn="auto"/>
            <a:r>
              <a:rPr lang="en-US" sz="2800" dirty="0"/>
              <a:t>It </a:t>
            </a:r>
            <a:r>
              <a:rPr lang="en-US" sz="2800" dirty="0">
                <a:solidFill>
                  <a:srgbClr val="FF0000"/>
                </a:solidFill>
              </a:rPr>
              <a:t>incorporates</a:t>
            </a:r>
            <a:r>
              <a:rPr lang="en-US" sz="2800" dirty="0"/>
              <a:t> the </a:t>
            </a:r>
            <a:r>
              <a:rPr lang="en-US" sz="2800" dirty="0">
                <a:solidFill>
                  <a:srgbClr val="FF0000"/>
                </a:solidFill>
              </a:rPr>
              <a:t>functions</a:t>
            </a:r>
            <a:r>
              <a:rPr lang="en-US" sz="2800" dirty="0"/>
              <a:t> previously undertaken by </a:t>
            </a:r>
            <a:r>
              <a:rPr lang="en-US" sz="2800" dirty="0">
                <a:solidFill>
                  <a:srgbClr val="FF0000"/>
                </a:solidFill>
              </a:rPr>
              <a:t>IRAS</a:t>
            </a:r>
            <a:r>
              <a:rPr lang="en-US" sz="2800" dirty="0"/>
              <a:t>. ABC hub will help clients by providing information, </a:t>
            </a:r>
            <a:r>
              <a:rPr lang="en-US" sz="2800" dirty="0">
                <a:solidFill>
                  <a:srgbClr val="FF0000"/>
                </a:solidFill>
              </a:rPr>
              <a:t>finding solutions </a:t>
            </a:r>
            <a:r>
              <a:rPr lang="en-US" sz="2800" dirty="0"/>
              <a:t>to problems and </a:t>
            </a:r>
            <a:r>
              <a:rPr lang="en-US" sz="2800" dirty="0">
                <a:solidFill>
                  <a:srgbClr val="FF0000"/>
                </a:solidFill>
              </a:rPr>
              <a:t>linking</a:t>
            </a:r>
            <a:r>
              <a:rPr lang="en-US" sz="2800" dirty="0"/>
              <a:t> them to the services they need.</a:t>
            </a:r>
          </a:p>
        </p:txBody>
      </p:sp>
      <p:sp>
        <p:nvSpPr>
          <p:cNvPr id="4" name="TextBox 3">
            <a:extLst>
              <a:ext uri="{FF2B5EF4-FFF2-40B4-BE49-F238E27FC236}">
                <a16:creationId xmlns:a16="http://schemas.microsoft.com/office/drawing/2014/main" id="{F40AB5BA-630E-491F-B534-BB651F25194E}"/>
              </a:ext>
            </a:extLst>
          </p:cNvPr>
          <p:cNvSpPr txBox="1"/>
          <p:nvPr/>
        </p:nvSpPr>
        <p:spPr>
          <a:xfrm>
            <a:off x="1040016" y="3860042"/>
            <a:ext cx="10682500" cy="2677656"/>
          </a:xfrm>
          <a:prstGeom prst="rect">
            <a:avLst/>
          </a:prstGeom>
          <a:noFill/>
        </p:spPr>
        <p:txBody>
          <a:bodyPr wrap="square" rtlCol="0">
            <a:spAutoFit/>
          </a:bodyPr>
          <a:lstStyle/>
          <a:p>
            <a:pPr fontAlgn="auto"/>
            <a:r>
              <a:rPr lang="en-US" sz="2800" dirty="0"/>
              <a:t>A rewrite:</a:t>
            </a:r>
          </a:p>
          <a:p>
            <a:pPr fontAlgn="auto"/>
            <a:r>
              <a:rPr lang="en-US" sz="2800" b="1" dirty="0"/>
              <a:t>Are you homeless or having money problems? </a:t>
            </a:r>
          </a:p>
          <a:p>
            <a:pPr fontAlgn="auto"/>
            <a:r>
              <a:rPr lang="en-US" sz="2800" dirty="0"/>
              <a:t>We can help you with housing and money issues by:</a:t>
            </a:r>
          </a:p>
          <a:p>
            <a:pPr fontAlgn="auto"/>
            <a:r>
              <a:rPr lang="en-US" sz="2800" dirty="0"/>
              <a:t>- giving you information about what help you can get</a:t>
            </a:r>
          </a:p>
          <a:p>
            <a:pPr fontAlgn="auto"/>
            <a:r>
              <a:rPr lang="en-US" sz="2800" dirty="0"/>
              <a:t>- connecting you with services that help you get past these issues</a:t>
            </a:r>
          </a:p>
          <a:p>
            <a:pPr fontAlgn="auto"/>
            <a:endParaRPr lang="en-US" sz="2800" dirty="0"/>
          </a:p>
        </p:txBody>
      </p:sp>
    </p:spTree>
    <p:custDataLst>
      <p:tags r:id="rId1"/>
    </p:custDataLst>
    <p:extLst>
      <p:ext uri="{BB962C8B-B14F-4D97-AF65-F5344CB8AC3E}">
        <p14:creationId xmlns:p14="http://schemas.microsoft.com/office/powerpoint/2010/main" val="374259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16" y="330122"/>
            <a:ext cx="10561060" cy="1649942"/>
          </a:xfrm>
        </p:spPr>
        <p:txBody>
          <a:bodyPr>
            <a:normAutofit fontScale="90000"/>
          </a:bodyPr>
          <a:lstStyle/>
          <a:p>
            <a:r>
              <a:rPr lang="en-AU" b="1" dirty="0">
                <a:solidFill>
                  <a:srgbClr val="FF3399"/>
                </a:solidFill>
                <a:latin typeface="Arial" panose="020B0604020202020204" pitchFamily="34" charset="0"/>
                <a:cs typeface="Arial" panose="020B0604020202020204" pitchFamily="34" charset="0"/>
              </a:rPr>
              <a:t>10. What does putting this symbol up in your reception signal to service users?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520" y="2211128"/>
            <a:ext cx="4115278" cy="4107225"/>
          </a:xfrm>
          <a:prstGeom prst="rect">
            <a:avLst/>
          </a:prstGeom>
        </p:spPr>
      </p:pic>
    </p:spTree>
    <p:custDataLst>
      <p:tags r:id="rId1"/>
    </p:custDataLst>
    <p:extLst>
      <p:ext uri="{BB962C8B-B14F-4D97-AF65-F5344CB8AC3E}">
        <p14:creationId xmlns:p14="http://schemas.microsoft.com/office/powerpoint/2010/main" val="4321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92" y="5335490"/>
            <a:ext cx="10515600" cy="1325563"/>
          </a:xfrm>
        </p:spPr>
        <p:txBody>
          <a:bodyPr>
            <a:normAutofit fontScale="90000"/>
          </a:bodyPr>
          <a:lstStyle/>
          <a:p>
            <a:r>
              <a:rPr lang="en-AU" dirty="0">
                <a:hlinkClick r:id="rId4"/>
              </a:rPr>
              <a:t>http://www.dropthejargon.org.au/</a:t>
            </a:r>
            <a:br>
              <a:rPr lang="en-AU" dirty="0"/>
            </a:br>
            <a:br>
              <a:rPr lang="en-AU" dirty="0"/>
            </a:br>
            <a:endParaRPr lang="en-AU" dirty="0"/>
          </a:p>
        </p:txBody>
      </p:sp>
      <p:pic>
        <p:nvPicPr>
          <p:cNvPr id="6" name="Picture 5"/>
          <p:cNvPicPr>
            <a:picLocks noChangeAspect="1"/>
          </p:cNvPicPr>
          <p:nvPr/>
        </p:nvPicPr>
        <p:blipFill>
          <a:blip r:embed="rId5"/>
          <a:stretch>
            <a:fillRect/>
          </a:stretch>
        </p:blipFill>
        <p:spPr>
          <a:xfrm>
            <a:off x="9733813" y="5332010"/>
            <a:ext cx="2121592" cy="1329043"/>
          </a:xfrm>
          <a:prstGeom prst="rect">
            <a:avLst/>
          </a:prstGeom>
        </p:spPr>
      </p:pic>
      <p:pic>
        <p:nvPicPr>
          <p:cNvPr id="9" name="Picture 8">
            <a:extLst>
              <a:ext uri="{FF2B5EF4-FFF2-40B4-BE49-F238E27FC236}">
                <a16:creationId xmlns:a16="http://schemas.microsoft.com/office/drawing/2014/main" id="{EC9F1835-21E8-4D87-A5DE-A842D3782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744" y="761334"/>
            <a:ext cx="10516511" cy="3633531"/>
          </a:xfrm>
          <a:prstGeom prst="rect">
            <a:avLst/>
          </a:prstGeom>
        </p:spPr>
      </p:pic>
    </p:spTree>
    <p:custDataLst>
      <p:tags r:id="rId1"/>
    </p:custDataLst>
    <p:extLst>
      <p:ext uri="{BB962C8B-B14F-4D97-AF65-F5344CB8AC3E}">
        <p14:creationId xmlns:p14="http://schemas.microsoft.com/office/powerpoint/2010/main" val="168450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531391" y="1543987"/>
            <a:ext cx="7108102" cy="1569660"/>
          </a:xfrm>
          <a:prstGeom prst="rect">
            <a:avLst/>
          </a:prstGeom>
          <a:noFill/>
        </p:spPr>
        <p:txBody>
          <a:bodyPr wrap="square" rtlCol="0">
            <a:spAutoFit/>
          </a:bodyPr>
          <a:lstStyle/>
          <a:p>
            <a:r>
              <a:rPr lang="en-AU" sz="4800" b="1" dirty="0" err="1">
                <a:latin typeface="Arial" panose="020B0604020202020204" pitchFamily="34" charset="0"/>
                <a:cs typeface="Arial" panose="020B0604020202020204" pitchFamily="34" charset="0"/>
              </a:rPr>
              <a:t>QUIZz</a:t>
            </a:r>
            <a:r>
              <a:rPr lang="en-AU" sz="4800" b="1" dirty="0">
                <a:latin typeface="Arial" panose="020B0604020202020204" pitchFamily="34" charset="0"/>
                <a:cs typeface="Arial" panose="020B0604020202020204" pitchFamily="34" charset="0"/>
              </a:rPr>
              <a:t>!!! Answers </a:t>
            </a:r>
          </a:p>
          <a:p>
            <a:endParaRPr lang="en-AU" sz="4800" b="1" dirty="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8256162"/>
              </p:ext>
            </p:extLst>
          </p:nvPr>
        </p:nvGraphicFramePr>
        <p:xfrm>
          <a:off x="1261121" y="224991"/>
          <a:ext cx="10795968" cy="6302809"/>
        </p:xfrm>
        <a:graphic>
          <a:graphicData uri="http://schemas.openxmlformats.org/drawingml/2006/table">
            <a:tbl>
              <a:tblPr firstRow="1" bandRow="1">
                <a:tableStyleId>{5C22544A-7EE6-4342-B048-85BDC9FD1C3A}</a:tableStyleId>
              </a:tblPr>
              <a:tblGrid>
                <a:gridCol w="2155179">
                  <a:extLst>
                    <a:ext uri="{9D8B030D-6E8A-4147-A177-3AD203B41FA5}">
                      <a16:colId xmlns:a16="http://schemas.microsoft.com/office/drawing/2014/main" val="2609308113"/>
                    </a:ext>
                  </a:extLst>
                </a:gridCol>
                <a:gridCol w="2190021">
                  <a:extLst>
                    <a:ext uri="{9D8B030D-6E8A-4147-A177-3AD203B41FA5}">
                      <a16:colId xmlns:a16="http://schemas.microsoft.com/office/drawing/2014/main" val="3226115431"/>
                    </a:ext>
                  </a:extLst>
                </a:gridCol>
                <a:gridCol w="4185379">
                  <a:extLst>
                    <a:ext uri="{9D8B030D-6E8A-4147-A177-3AD203B41FA5}">
                      <a16:colId xmlns:a16="http://schemas.microsoft.com/office/drawing/2014/main" val="3882165069"/>
                    </a:ext>
                  </a:extLst>
                </a:gridCol>
                <a:gridCol w="2265389">
                  <a:extLst>
                    <a:ext uri="{9D8B030D-6E8A-4147-A177-3AD203B41FA5}">
                      <a16:colId xmlns:a16="http://schemas.microsoft.com/office/drawing/2014/main" val="1318194670"/>
                    </a:ext>
                  </a:extLst>
                </a:gridCol>
              </a:tblGrid>
              <a:tr h="583370">
                <a:tc>
                  <a:txBody>
                    <a:bodyPr/>
                    <a:lstStyle/>
                    <a:p>
                      <a:r>
                        <a:rPr lang="en-AU" dirty="0">
                          <a:solidFill>
                            <a:schemeClr val="tx1"/>
                          </a:solidFill>
                        </a:rPr>
                        <a:t>QUESTION</a:t>
                      </a:r>
                      <a:r>
                        <a:rPr lang="en-AU" baseline="0" dirty="0">
                          <a:solidFill>
                            <a:schemeClr val="tx1"/>
                          </a:solidFill>
                        </a:rPr>
                        <a:t> NUMBER and ANSWER</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QUESTION</a:t>
                      </a:r>
                      <a:r>
                        <a:rPr lang="en-AU" baseline="0" dirty="0">
                          <a:solidFill>
                            <a:schemeClr val="tx1"/>
                          </a:solidFill>
                        </a:rPr>
                        <a:t> NUMBER and ANSWER</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7072827"/>
                  </a:ext>
                </a:extLst>
              </a:tr>
              <a:tr h="1083401">
                <a:tc>
                  <a:txBody>
                    <a:bodyPr/>
                    <a:lstStyle/>
                    <a:p>
                      <a:r>
                        <a:rPr lang="en-AU" dirty="0">
                          <a:solidFill>
                            <a:schemeClr val="tx1"/>
                          </a:solidFill>
                        </a:rPr>
                        <a:t>1) C,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AU" dirty="0">
                          <a:solidFill>
                            <a:schemeClr val="tx1"/>
                          </a:solidFill>
                        </a:rPr>
                        <a:t>6) </a:t>
                      </a:r>
                    </a:p>
                    <a:p>
                      <a:pPr marL="0" indent="0">
                        <a:buFont typeface="Arial" panose="020B0604020202020204" pitchFamily="34" charset="0"/>
                        <a:buNone/>
                      </a:pPr>
                      <a:r>
                        <a:rPr lang="en-AU" dirty="0"/>
                        <a:t>Touch base offline –let's meet and talk face to face</a:t>
                      </a:r>
                    </a:p>
                    <a:p>
                      <a:pPr marL="0" indent="0">
                        <a:buFont typeface="Arial" panose="020B0604020202020204" pitchFamily="34" charset="0"/>
                        <a:buNone/>
                      </a:pPr>
                      <a:r>
                        <a:rPr lang="en-AU" dirty="0"/>
                        <a:t>Peel the onion - to examine a problem in detail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695273"/>
                  </a:ext>
                </a:extLst>
              </a:tr>
              <a:tr h="716652">
                <a:tc>
                  <a:txBody>
                    <a:bodyPr/>
                    <a:lstStyle/>
                    <a:p>
                      <a:r>
                        <a:rPr lang="en-AU" dirty="0">
                          <a:solidFill>
                            <a:schemeClr val="tx1"/>
                          </a:solidFill>
                        </a:rPr>
                        <a:t>2)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7) </a:t>
                      </a:r>
                      <a:r>
                        <a:rPr lang="en-AU" dirty="0"/>
                        <a:t>C- A</a:t>
                      </a:r>
                      <a:r>
                        <a:rPr lang="en-AU" baseline="0" dirty="0"/>
                        <a:t> glossary of terms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117038"/>
                  </a:ext>
                </a:extLst>
              </a:tr>
              <a:tr h="833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1-5 </a:t>
                      </a:r>
                    </a:p>
                    <a:p>
                      <a:pPr algn="ctr"/>
                      <a:r>
                        <a:rPr lang="en-AU" sz="1600" b="1" dirty="0">
                          <a:solidFill>
                            <a:schemeClr val="tx1"/>
                          </a:solidFill>
                        </a:rPr>
                        <a:t>(marked by other quiz participant/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8) </a:t>
                      </a:r>
                      <a:r>
                        <a:rPr lang="en-AU" baseline="0" dirty="0"/>
                        <a:t>Award to funniest entry, chosen by quizmaster / special guest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5586309"/>
                  </a:ext>
                </a:extLst>
              </a:tr>
              <a:tr h="583370">
                <a:tc>
                  <a:txBody>
                    <a:bodyPr/>
                    <a:lstStyle/>
                    <a:p>
                      <a:r>
                        <a:rPr lang="en-AU" dirty="0">
                          <a:solidFill>
                            <a:schemeClr val="tx1"/>
                          </a:solidFill>
                        </a:rPr>
                        <a:t>4)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1-5 </a:t>
                      </a:r>
                    </a:p>
                    <a:p>
                      <a:pPr algn="ctr"/>
                      <a:r>
                        <a:rPr lang="en-AU" sz="1600" b="1" dirty="0">
                          <a:solidFill>
                            <a:schemeClr val="tx1"/>
                          </a:solidFill>
                        </a:rPr>
                        <a:t>(marked by other quiz participant/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9) Answers in slide after question</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202854"/>
                  </a:ext>
                </a:extLst>
              </a:tr>
              <a:tr h="848894">
                <a:tc>
                  <a:txBody>
                    <a:bodyPr/>
                    <a:lstStyle/>
                    <a:p>
                      <a:r>
                        <a:rPr lang="en-AU" dirty="0">
                          <a:solidFill>
                            <a:schemeClr val="tx1"/>
                          </a:solidFill>
                        </a:rPr>
                        <a:t>5)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10) That they can access an</a:t>
                      </a:r>
                      <a:r>
                        <a:rPr lang="en-AU" baseline="0" dirty="0">
                          <a:solidFill>
                            <a:schemeClr val="tx1"/>
                          </a:solidFill>
                        </a:rPr>
                        <a:t> interpreter at your service</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711190"/>
                  </a:ext>
                </a:extLst>
              </a:tr>
              <a:tr h="927263">
                <a:tc gridSpan="3">
                  <a:txBody>
                    <a:bodyPr/>
                    <a:lstStyle/>
                    <a:p>
                      <a:pPr algn="r"/>
                      <a:r>
                        <a:rPr lang="en-AU" sz="4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dirty="0">
                        <a:solidFill>
                          <a:schemeClr val="tx1"/>
                        </a:solidFill>
                      </a:endParaRPr>
                    </a:p>
                    <a:p>
                      <a:pPr algn="ctr"/>
                      <a:r>
                        <a:rPr lang="en-AU" dirty="0">
                          <a:solidFill>
                            <a:schemeClr val="tx1"/>
                          </a:solidFill>
                        </a:rPr>
                        <a:t>OUT OF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724921"/>
                  </a:ext>
                </a:extLst>
              </a:tr>
            </a:tbl>
          </a:graphicData>
        </a:graphic>
      </p:graphicFrame>
    </p:spTree>
    <p:custDataLst>
      <p:tags r:id="rId1"/>
    </p:custDataLst>
    <p:extLst>
      <p:ext uri="{BB962C8B-B14F-4D97-AF65-F5344CB8AC3E}">
        <p14:creationId xmlns:p14="http://schemas.microsoft.com/office/powerpoint/2010/main" val="344460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576361" y="1836656"/>
            <a:ext cx="7108102" cy="1569660"/>
          </a:xfrm>
          <a:prstGeom prst="rect">
            <a:avLst/>
          </a:prstGeom>
          <a:noFill/>
        </p:spPr>
        <p:txBody>
          <a:bodyPr wrap="square" rtlCol="0">
            <a:spAutoFit/>
          </a:bodyPr>
          <a:lstStyle/>
          <a:p>
            <a:r>
              <a:rPr lang="en-AU" sz="4800" b="1" dirty="0" err="1">
                <a:latin typeface="Arial" panose="020B0604020202020204" pitchFamily="34" charset="0"/>
                <a:cs typeface="Arial" panose="020B0604020202020204" pitchFamily="34" charset="0"/>
              </a:rPr>
              <a:t>QUIZz</a:t>
            </a:r>
            <a:r>
              <a:rPr lang="en-AU" sz="4800" b="1" dirty="0">
                <a:latin typeface="Arial" panose="020B0604020202020204" pitchFamily="34" charset="0"/>
                <a:cs typeface="Arial" panose="020B0604020202020204" pitchFamily="34" charset="0"/>
              </a:rPr>
              <a:t>!!! HANDOUT </a:t>
            </a:r>
          </a:p>
          <a:p>
            <a:endParaRPr lang="en-AU" sz="4800" b="1" dirty="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02989830"/>
              </p:ext>
            </p:extLst>
          </p:nvPr>
        </p:nvGraphicFramePr>
        <p:xfrm>
          <a:off x="1261121" y="404872"/>
          <a:ext cx="10795968" cy="6165947"/>
        </p:xfrm>
        <a:graphic>
          <a:graphicData uri="http://schemas.openxmlformats.org/drawingml/2006/table">
            <a:tbl>
              <a:tblPr firstRow="1" bandRow="1">
                <a:tableStyleId>{5C22544A-7EE6-4342-B048-85BDC9FD1C3A}</a:tableStyleId>
              </a:tblPr>
              <a:tblGrid>
                <a:gridCol w="3235928">
                  <a:extLst>
                    <a:ext uri="{9D8B030D-6E8A-4147-A177-3AD203B41FA5}">
                      <a16:colId xmlns:a16="http://schemas.microsoft.com/office/drawing/2014/main" val="2609308113"/>
                    </a:ext>
                  </a:extLst>
                </a:gridCol>
                <a:gridCol w="1109272">
                  <a:extLst>
                    <a:ext uri="{9D8B030D-6E8A-4147-A177-3AD203B41FA5}">
                      <a16:colId xmlns:a16="http://schemas.microsoft.com/office/drawing/2014/main" val="3226115431"/>
                    </a:ext>
                  </a:extLst>
                </a:gridCol>
                <a:gridCol w="4736892">
                  <a:extLst>
                    <a:ext uri="{9D8B030D-6E8A-4147-A177-3AD203B41FA5}">
                      <a16:colId xmlns:a16="http://schemas.microsoft.com/office/drawing/2014/main" val="3882165069"/>
                    </a:ext>
                  </a:extLst>
                </a:gridCol>
                <a:gridCol w="1713876">
                  <a:extLst>
                    <a:ext uri="{9D8B030D-6E8A-4147-A177-3AD203B41FA5}">
                      <a16:colId xmlns:a16="http://schemas.microsoft.com/office/drawing/2014/main" val="1318194670"/>
                    </a:ext>
                  </a:extLst>
                </a:gridCol>
              </a:tblGrid>
              <a:tr h="558537">
                <a:tc>
                  <a:txBody>
                    <a:bodyPr/>
                    <a:lstStyle/>
                    <a:p>
                      <a:r>
                        <a:rPr lang="en-AU" dirty="0">
                          <a:solidFill>
                            <a:schemeClr val="tx1"/>
                          </a:solidFill>
                        </a:rPr>
                        <a:t>QUESTION</a:t>
                      </a:r>
                      <a:r>
                        <a:rPr lang="en-AU" baseline="0" dirty="0">
                          <a:solidFill>
                            <a:schemeClr val="tx1"/>
                          </a:solidFill>
                        </a:rPr>
                        <a:t> NUMBER and ANSWER</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QUESTION</a:t>
                      </a:r>
                      <a:r>
                        <a:rPr lang="en-AU" baseline="0" dirty="0">
                          <a:solidFill>
                            <a:schemeClr val="tx1"/>
                          </a:solidFill>
                        </a:rPr>
                        <a:t> NUMBER and ANSWER</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7072827"/>
                  </a:ext>
                </a:extLst>
              </a:tr>
              <a:tr h="1278523">
                <a:tc>
                  <a:txBody>
                    <a:bodyPr/>
                    <a:lstStyle/>
                    <a:p>
                      <a:r>
                        <a:rPr lang="en-AU" dirty="0">
                          <a:solidFill>
                            <a:schemeClr val="tx1"/>
                          </a:solidFill>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AU" dirty="0">
                          <a:solidFill>
                            <a:schemeClr val="tx1"/>
                          </a:solidFill>
                        </a:rPr>
                        <a:t>6) </a:t>
                      </a:r>
                      <a:r>
                        <a:rPr lang="en-AU" dirty="0"/>
                        <a:t>Touch base offline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Peel the onion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695273"/>
                  </a:ext>
                </a:extLst>
              </a:tr>
              <a:tr h="786319">
                <a:tc>
                  <a:txBody>
                    <a:bodyPr/>
                    <a:lstStyle/>
                    <a:p>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7) </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117038"/>
                  </a:ext>
                </a:extLst>
              </a:tr>
              <a:tr h="558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8)</a:t>
                      </a:r>
                      <a:endParaRPr lang="en-AU"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5586309"/>
                  </a:ext>
                </a:extLst>
              </a:tr>
              <a:tr h="612126">
                <a:tc>
                  <a:txBody>
                    <a:bodyPr/>
                    <a:lstStyle/>
                    <a:p>
                      <a:r>
                        <a:rPr lang="en-AU" dirty="0">
                          <a:solidFill>
                            <a:schemeClr val="tx1"/>
                          </a:solidFill>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9)</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202854"/>
                  </a:ext>
                </a:extLst>
              </a:tr>
              <a:tr h="553002">
                <a:tc>
                  <a:txBody>
                    <a:bodyPr/>
                    <a:lstStyle/>
                    <a:p>
                      <a:r>
                        <a:rPr lang="en-AU"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711190"/>
                  </a:ext>
                </a:extLst>
              </a:tr>
              <a:tr h="1494006">
                <a:tc gridSpan="3">
                  <a:txBody>
                    <a:bodyPr/>
                    <a:lstStyle/>
                    <a:p>
                      <a:pPr algn="r"/>
                      <a:r>
                        <a:rPr lang="en-AU" sz="6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r>
                        <a:rPr lang="en-AU" dirty="0">
                          <a:solidFill>
                            <a:schemeClr val="tx1"/>
                          </a:solidFill>
                        </a:rPr>
                        <a:t>OUT OF 22</a:t>
                      </a:r>
                    </a:p>
                    <a:p>
                      <a:pPr algn="ct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724921"/>
                  </a:ext>
                </a:extLst>
              </a:tr>
            </a:tbl>
          </a:graphicData>
        </a:graphic>
      </p:graphicFrame>
    </p:spTree>
    <p:custDataLst>
      <p:tags r:id="rId1"/>
    </p:custDataLst>
    <p:extLst>
      <p:ext uri="{BB962C8B-B14F-4D97-AF65-F5344CB8AC3E}">
        <p14:creationId xmlns:p14="http://schemas.microsoft.com/office/powerpoint/2010/main" val="389662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AD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D75CB4-3F94-418F-85B5-FD15BDE52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45" y="1347609"/>
            <a:ext cx="8740544" cy="3019921"/>
          </a:xfrm>
          <a:prstGeom prst="rect">
            <a:avLst/>
          </a:prstGeom>
        </p:spPr>
      </p:pic>
      <p:sp>
        <p:nvSpPr>
          <p:cNvPr id="5" name="TextBox 4"/>
          <p:cNvSpPr txBox="1"/>
          <p:nvPr/>
        </p:nvSpPr>
        <p:spPr>
          <a:xfrm>
            <a:off x="3430451" y="4367530"/>
            <a:ext cx="6147837" cy="2215991"/>
          </a:xfrm>
          <a:prstGeom prst="rect">
            <a:avLst/>
          </a:prstGeom>
          <a:noFill/>
        </p:spPr>
        <p:txBody>
          <a:bodyPr wrap="none" rtlCol="0">
            <a:spAutoFit/>
          </a:bodyPr>
          <a:lstStyle/>
          <a:p>
            <a:r>
              <a:rPr lang="en-AU" sz="13800" b="1" dirty="0">
                <a:solidFill>
                  <a:schemeClr val="bg1"/>
                </a:solidFill>
                <a:latin typeface="Arial" panose="020B0604020202020204" pitchFamily="34" charset="0"/>
                <a:cs typeface="Arial" panose="020B0604020202020204" pitchFamily="34" charset="0"/>
              </a:rPr>
              <a:t>QUIZ!!!</a:t>
            </a:r>
            <a:endParaRPr lang="en-AU" sz="13800" dirty="0">
              <a:solidFill>
                <a:schemeClr val="bg1"/>
              </a:solidFill>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000" contrast="3000"/>
                    </a14:imgEffect>
                  </a14:imgLayer>
                </a14:imgProps>
              </a:ext>
              <a:ext uri="{28A0092B-C50C-407E-A947-70E740481C1C}">
                <a14:useLocalDpi xmlns:a14="http://schemas.microsoft.com/office/drawing/2010/main" val="0"/>
              </a:ext>
            </a:extLst>
          </a:blip>
          <a:stretch>
            <a:fillRect/>
          </a:stretch>
        </p:blipFill>
        <p:spPr>
          <a:xfrm>
            <a:off x="8978825" y="412940"/>
            <a:ext cx="2632952" cy="1161053"/>
          </a:xfrm>
          <a:prstGeom prst="rect">
            <a:avLst/>
          </a:prstGeom>
          <a:effectLst>
            <a:outerShdw blurRad="1244600" dist="12700" dir="5400000" sx="90000" sy="90000" algn="ctr" rotWithShape="0">
              <a:schemeClr val="bg1"/>
            </a:outerShdw>
          </a:effectLst>
        </p:spPr>
      </p:pic>
    </p:spTree>
    <p:custDataLst>
      <p:tags r:id="rId1"/>
    </p:custDataLst>
    <p:extLst>
      <p:ext uri="{BB962C8B-B14F-4D97-AF65-F5344CB8AC3E}">
        <p14:creationId xmlns:p14="http://schemas.microsoft.com/office/powerpoint/2010/main" val="42313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297392"/>
            <a:ext cx="11286066" cy="1649942"/>
          </a:xfrm>
        </p:spPr>
        <p:txBody>
          <a:bodyPr>
            <a:normAutofit/>
          </a:bodyPr>
          <a:lstStyle/>
          <a:p>
            <a:r>
              <a:rPr lang="en-AU" b="1" dirty="0">
                <a:solidFill>
                  <a:srgbClr val="FF3399"/>
                </a:solidFill>
                <a:latin typeface="Arial" panose="020B0604020202020204" pitchFamily="34" charset="0"/>
                <a:cs typeface="Arial" panose="020B0604020202020204" pitchFamily="34" charset="0"/>
              </a:rPr>
              <a:t>1. Which of these are measures of readability?</a:t>
            </a:r>
          </a:p>
        </p:txBody>
      </p:sp>
      <p:sp>
        <p:nvSpPr>
          <p:cNvPr id="5" name="Content Placeholder 2"/>
          <p:cNvSpPr>
            <a:spLocks noGrp="1"/>
          </p:cNvSpPr>
          <p:nvPr>
            <p:ph idx="1"/>
          </p:nvPr>
        </p:nvSpPr>
        <p:spPr>
          <a:xfrm>
            <a:off x="804334" y="1947334"/>
            <a:ext cx="10515600" cy="4351338"/>
          </a:xfrm>
        </p:spPr>
        <p:txBody>
          <a:bodyPr/>
          <a:lstStyle/>
          <a:p>
            <a:pPr marL="514350" indent="-514350">
              <a:spcAft>
                <a:spcPts val="1200"/>
              </a:spcAft>
              <a:buFont typeface="+mj-lt"/>
              <a:buAutoNum type="alphaLcParenR"/>
            </a:pPr>
            <a:r>
              <a:rPr lang="en-AU" dirty="0">
                <a:latin typeface="Arial" panose="020B0604020202020204" pitchFamily="34" charset="0"/>
                <a:cs typeface="Arial" panose="020B0604020202020204" pitchFamily="34" charset="0"/>
              </a:rPr>
              <a:t>Richter Scale</a:t>
            </a:r>
          </a:p>
          <a:p>
            <a:pPr marL="514350" indent="-514350">
              <a:spcAft>
                <a:spcPts val="1200"/>
              </a:spcAft>
              <a:buFont typeface="+mj-lt"/>
              <a:buAutoNum type="alphaLcParenR"/>
            </a:pPr>
            <a:r>
              <a:rPr lang="en-AU" dirty="0">
                <a:latin typeface="Arial" panose="020B0604020202020204" pitchFamily="34" charset="0"/>
                <a:cs typeface="Arial" panose="020B0604020202020204" pitchFamily="34" charset="0"/>
              </a:rPr>
              <a:t>Appendices Bachman Index</a:t>
            </a:r>
          </a:p>
          <a:p>
            <a:pPr marL="514350" indent="-514350">
              <a:spcAft>
                <a:spcPts val="1200"/>
              </a:spcAft>
              <a:buFont typeface="+mj-lt"/>
              <a:buAutoNum type="alphaLcParenR"/>
            </a:pPr>
            <a:r>
              <a:rPr lang="en-AU" dirty="0">
                <a:latin typeface="Arial" panose="020B0604020202020204" pitchFamily="34" charset="0"/>
                <a:cs typeface="Arial" panose="020B0604020202020204" pitchFamily="34" charset="0"/>
              </a:rPr>
              <a:t>SMOG Index</a:t>
            </a:r>
          </a:p>
          <a:p>
            <a:pPr marL="514350" indent="-514350">
              <a:spcAft>
                <a:spcPts val="1200"/>
              </a:spcAft>
              <a:buFont typeface="+mj-lt"/>
              <a:buAutoNum type="alphaLcParenR"/>
            </a:pPr>
            <a:r>
              <a:rPr lang="en-AU" dirty="0">
                <a:latin typeface="Arial" panose="020B0604020202020204" pitchFamily="34" charset="0"/>
                <a:cs typeface="Arial" panose="020B0604020202020204" pitchFamily="34" charset="0"/>
              </a:rPr>
              <a:t>Flesch-Kincaid</a:t>
            </a:r>
          </a:p>
          <a:p>
            <a:pPr marL="514350" indent="-514350">
              <a:spcAft>
                <a:spcPts val="1200"/>
              </a:spcAft>
              <a:buFont typeface="+mj-lt"/>
              <a:buAutoNum type="alphaLcParenR"/>
            </a:pPr>
            <a:r>
              <a:rPr lang="en-AU" dirty="0">
                <a:latin typeface="Arial" panose="020B0604020202020204" pitchFamily="34" charset="0"/>
                <a:cs typeface="Arial" panose="020B0604020202020204" pitchFamily="34" charset="0"/>
              </a:rPr>
              <a:t>Matisse </a:t>
            </a:r>
            <a:r>
              <a:rPr lang="en-AU" dirty="0" err="1">
                <a:latin typeface="Arial" panose="020B0604020202020204" pitchFamily="34" charset="0"/>
                <a:cs typeface="Arial" panose="020B0604020202020204" pitchFamily="34" charset="0"/>
              </a:rPr>
              <a:t>Chaussures</a:t>
            </a:r>
            <a:r>
              <a:rPr lang="en-AU" dirty="0">
                <a:latin typeface="Arial" panose="020B0604020202020204" pitchFamily="34" charset="0"/>
                <a:cs typeface="Arial" panose="020B0604020202020204" pitchFamily="34" charset="0"/>
              </a:rPr>
              <a:t> Score</a:t>
            </a:r>
          </a:p>
          <a:p>
            <a:pPr marL="514350" indent="-514350">
              <a:spcAft>
                <a:spcPts val="1200"/>
              </a:spcAft>
              <a:buFont typeface="+mj-lt"/>
              <a:buAutoNum type="alphaLcParenR"/>
            </a:pPr>
            <a:r>
              <a:rPr lang="en-AU" dirty="0">
                <a:latin typeface="Arial" panose="020B0604020202020204" pitchFamily="34" charset="0"/>
                <a:cs typeface="Arial" panose="020B0604020202020204" pitchFamily="34" charset="0"/>
              </a:rPr>
              <a:t>F.L.E.M. analysis </a:t>
            </a:r>
          </a:p>
          <a:p>
            <a:pPr marL="514350" indent="-514350">
              <a:spcAft>
                <a:spcPts val="1200"/>
              </a:spcAft>
              <a:buFont typeface="+mj-lt"/>
              <a:buAutoNum type="alphaLcParenR"/>
            </a:pPr>
            <a:endParaRPr lang="en-AU" dirty="0"/>
          </a:p>
        </p:txBody>
      </p:sp>
      <p:pic>
        <p:nvPicPr>
          <p:cNvPr id="3" name="Picture 2"/>
          <p:cNvPicPr>
            <a:picLocks noChangeAspect="1"/>
          </p:cNvPicPr>
          <p:nvPr/>
        </p:nvPicPr>
        <p:blipFill>
          <a:blip r:embed="rId4"/>
          <a:stretch>
            <a:fillRect/>
          </a:stretch>
        </p:blipFill>
        <p:spPr>
          <a:xfrm>
            <a:off x="9765607" y="5528957"/>
            <a:ext cx="2121592" cy="1329043"/>
          </a:xfrm>
          <a:prstGeom prst="rect">
            <a:avLst/>
          </a:prstGeom>
        </p:spPr>
      </p:pic>
    </p:spTree>
    <p:custDataLst>
      <p:tags r:id="rId1"/>
    </p:custDataLst>
    <p:extLst>
      <p:ext uri="{BB962C8B-B14F-4D97-AF65-F5344CB8AC3E}">
        <p14:creationId xmlns:p14="http://schemas.microsoft.com/office/powerpoint/2010/main" val="367963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666" y="771525"/>
            <a:ext cx="9404475" cy="1649942"/>
          </a:xfrm>
        </p:spPr>
        <p:txBody>
          <a:bodyPr>
            <a:normAutofit/>
          </a:bodyPr>
          <a:lstStyle/>
          <a:p>
            <a:r>
              <a:rPr lang="en-AU" b="1" dirty="0">
                <a:solidFill>
                  <a:srgbClr val="FF3399"/>
                </a:solidFill>
                <a:latin typeface="Arial" panose="020B0604020202020204" pitchFamily="34" charset="0"/>
                <a:cs typeface="Arial" panose="020B0604020202020204" pitchFamily="34" charset="0"/>
              </a:rPr>
              <a:t>2. TRUE OR FALSE</a:t>
            </a:r>
          </a:p>
        </p:txBody>
      </p:sp>
      <p:sp>
        <p:nvSpPr>
          <p:cNvPr id="3" name="TextBox 2"/>
          <p:cNvSpPr txBox="1"/>
          <p:nvPr/>
        </p:nvSpPr>
        <p:spPr>
          <a:xfrm>
            <a:off x="1401482" y="2849780"/>
            <a:ext cx="9843247" cy="1446550"/>
          </a:xfrm>
          <a:prstGeom prst="rect">
            <a:avLst/>
          </a:prstGeom>
          <a:noFill/>
        </p:spPr>
        <p:txBody>
          <a:bodyPr wrap="square" rtlCol="0">
            <a:spAutoFit/>
          </a:bodyPr>
          <a:lstStyle/>
          <a:p>
            <a:r>
              <a:rPr lang="en-AU" sz="4400" dirty="0">
                <a:solidFill>
                  <a:prstClr val="black"/>
                </a:solidFill>
                <a:latin typeface="Arial" panose="020B0604020202020204" pitchFamily="34" charset="0"/>
                <a:cs typeface="Arial" panose="020B0604020202020204" pitchFamily="34" charset="0"/>
              </a:rPr>
              <a:t>Plain language involves ‘dumbing down’ content? </a:t>
            </a:r>
          </a:p>
        </p:txBody>
      </p:sp>
      <p:pic>
        <p:nvPicPr>
          <p:cNvPr id="4" name="Picture 3"/>
          <p:cNvPicPr>
            <a:picLocks noChangeAspect="1"/>
          </p:cNvPicPr>
          <p:nvPr/>
        </p:nvPicPr>
        <p:blipFill>
          <a:blip r:embed="rId4"/>
          <a:stretch>
            <a:fillRect/>
          </a:stretch>
        </p:blipFill>
        <p:spPr>
          <a:xfrm>
            <a:off x="9792106" y="5352934"/>
            <a:ext cx="2121592" cy="1329043"/>
          </a:xfrm>
          <a:prstGeom prst="rect">
            <a:avLst/>
          </a:prstGeom>
        </p:spPr>
      </p:pic>
    </p:spTree>
    <p:custDataLst>
      <p:tags r:id="rId1"/>
    </p:custDataLst>
    <p:extLst>
      <p:ext uri="{BB962C8B-B14F-4D97-AF65-F5344CB8AC3E}">
        <p14:creationId xmlns:p14="http://schemas.microsoft.com/office/powerpoint/2010/main" val="43651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9737599" y="5369710"/>
            <a:ext cx="2119184" cy="1329426"/>
          </a:xfrm>
          <a:prstGeom prst="rect">
            <a:avLst/>
          </a:prstGeom>
        </p:spPr>
      </p:pic>
      <p:sp>
        <p:nvSpPr>
          <p:cNvPr id="4" name="Rectangle 3"/>
          <p:cNvSpPr/>
          <p:nvPr/>
        </p:nvSpPr>
        <p:spPr>
          <a:xfrm>
            <a:off x="779489" y="443568"/>
            <a:ext cx="10807908" cy="4462760"/>
          </a:xfrm>
          <a:prstGeom prst="rect">
            <a:avLst/>
          </a:prstGeom>
        </p:spPr>
        <p:txBody>
          <a:bodyPr wrap="square">
            <a:spAutoFit/>
          </a:bodyPr>
          <a:lstStyle/>
          <a:p>
            <a:r>
              <a:rPr lang="en-AU" sz="4000" b="1" dirty="0">
                <a:solidFill>
                  <a:srgbClr val="FF3399"/>
                </a:solidFill>
                <a:latin typeface="Arial" panose="020B0604020202020204" pitchFamily="34" charset="0"/>
                <a:cs typeface="Arial" panose="020B0604020202020204" pitchFamily="34" charset="0"/>
              </a:rPr>
              <a:t>3) JARGON TRANSLATION</a:t>
            </a:r>
          </a:p>
          <a:p>
            <a:endParaRPr lang="en-AU" sz="2800" dirty="0">
              <a:solidFill>
                <a:schemeClr val="accent2">
                  <a:lumMod val="50000"/>
                </a:schemeClr>
              </a:solidFill>
              <a:latin typeface="Arial" panose="020B0604020202020204" pitchFamily="34" charset="0"/>
              <a:cs typeface="Arial" panose="020B0604020202020204" pitchFamily="34" charset="0"/>
            </a:endParaRPr>
          </a:p>
          <a:p>
            <a:r>
              <a:rPr lang="en-US" sz="3600" b="1" dirty="0"/>
              <a:t>“Landfilling is the least preferred option for waste disposal in Australia, and it is therefore Council’s role to support residents in reducing the amount of waste disposed of in this manner. ”</a:t>
            </a:r>
          </a:p>
          <a:p>
            <a:endParaRPr lang="en-US" sz="3600" b="1" dirty="0">
              <a:solidFill>
                <a:schemeClr val="accent2">
                  <a:lumMod val="50000"/>
                </a:schemeClr>
              </a:solidFill>
              <a:latin typeface="Arial" panose="020B0604020202020204" pitchFamily="34" charset="0"/>
              <a:cs typeface="Arial" panose="020B0604020202020204" pitchFamily="34" charset="0"/>
            </a:endParaRPr>
          </a:p>
          <a:p>
            <a:r>
              <a:rPr lang="en-US" sz="3600" b="1" dirty="0">
                <a:solidFill>
                  <a:srgbClr val="FF3399"/>
                </a:solidFill>
                <a:latin typeface="Arial" panose="020B0604020202020204" pitchFamily="34" charset="0"/>
                <a:cs typeface="Arial" panose="020B0604020202020204" pitchFamily="34" charset="0"/>
              </a:rPr>
              <a:t>Rewrite this so most people could understand it</a:t>
            </a:r>
            <a:endParaRPr lang="en-AU" sz="4800" dirty="0">
              <a:solidFill>
                <a:srgbClr val="FF339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5277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9737599" y="5369710"/>
            <a:ext cx="2119184" cy="1329426"/>
          </a:xfrm>
          <a:prstGeom prst="rect">
            <a:avLst/>
          </a:prstGeom>
        </p:spPr>
      </p:pic>
      <p:sp>
        <p:nvSpPr>
          <p:cNvPr id="4" name="Rectangle 3"/>
          <p:cNvSpPr/>
          <p:nvPr/>
        </p:nvSpPr>
        <p:spPr>
          <a:xfrm>
            <a:off x="779489" y="443568"/>
            <a:ext cx="10807908" cy="3908762"/>
          </a:xfrm>
          <a:prstGeom prst="rect">
            <a:avLst/>
          </a:prstGeom>
        </p:spPr>
        <p:txBody>
          <a:bodyPr wrap="square">
            <a:spAutoFit/>
          </a:bodyPr>
          <a:lstStyle/>
          <a:p>
            <a:r>
              <a:rPr lang="en-AU" sz="4000" b="1" dirty="0">
                <a:solidFill>
                  <a:srgbClr val="FF3399"/>
                </a:solidFill>
                <a:latin typeface="Arial" panose="020B0604020202020204" pitchFamily="34" charset="0"/>
                <a:cs typeface="Arial" panose="020B0604020202020204" pitchFamily="34" charset="0"/>
              </a:rPr>
              <a:t>4) JARGON TRANSLATION 2</a:t>
            </a:r>
          </a:p>
          <a:p>
            <a:endParaRPr lang="en-AU" sz="2800" dirty="0">
              <a:solidFill>
                <a:schemeClr val="accent2">
                  <a:lumMod val="50000"/>
                </a:schemeClr>
              </a:solidFill>
              <a:latin typeface="Arial" panose="020B0604020202020204" pitchFamily="34" charset="0"/>
              <a:cs typeface="Arial" panose="020B0604020202020204" pitchFamily="34" charset="0"/>
            </a:endParaRPr>
          </a:p>
          <a:p>
            <a:r>
              <a:rPr lang="en-US" sz="3600" b="1" dirty="0"/>
              <a:t>“North Richmond Community Health will make every attempt to obtain assistance that is  consistent with requirements and needs of our clients.”</a:t>
            </a:r>
          </a:p>
          <a:p>
            <a:endParaRPr lang="en-US" sz="3600" b="1" dirty="0">
              <a:solidFill>
                <a:schemeClr val="accent2">
                  <a:lumMod val="50000"/>
                </a:schemeClr>
              </a:solidFill>
              <a:latin typeface="Arial" panose="020B0604020202020204" pitchFamily="34" charset="0"/>
              <a:cs typeface="Arial" panose="020B0604020202020204" pitchFamily="34" charset="0"/>
            </a:endParaRPr>
          </a:p>
          <a:p>
            <a:r>
              <a:rPr lang="en-US" sz="3600" b="1" dirty="0">
                <a:solidFill>
                  <a:srgbClr val="FF3399"/>
                </a:solidFill>
                <a:latin typeface="Arial" panose="020B0604020202020204" pitchFamily="34" charset="0"/>
                <a:cs typeface="Arial" panose="020B0604020202020204" pitchFamily="34" charset="0"/>
              </a:rPr>
              <a:t>Rewrite this so most people could understand it</a:t>
            </a:r>
            <a:endParaRPr lang="en-AU" sz="4800" dirty="0">
              <a:solidFill>
                <a:srgbClr val="FF339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9324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666" y="301625"/>
            <a:ext cx="9404475" cy="1649942"/>
          </a:xfrm>
        </p:spPr>
        <p:txBody>
          <a:bodyPr>
            <a:normAutofit/>
          </a:bodyPr>
          <a:lstStyle/>
          <a:p>
            <a:r>
              <a:rPr lang="en-AU" b="1" dirty="0">
                <a:solidFill>
                  <a:srgbClr val="FF3399"/>
                </a:solidFill>
                <a:latin typeface="Arial" panose="020B0604020202020204" pitchFamily="34" charset="0"/>
                <a:cs typeface="Arial" panose="020B0604020202020204" pitchFamily="34" charset="0"/>
              </a:rPr>
              <a:t>5. TRUE OR FALSE</a:t>
            </a:r>
          </a:p>
        </p:txBody>
      </p:sp>
      <p:sp>
        <p:nvSpPr>
          <p:cNvPr id="3" name="TextBox 2"/>
          <p:cNvSpPr txBox="1"/>
          <p:nvPr/>
        </p:nvSpPr>
        <p:spPr>
          <a:xfrm>
            <a:off x="1401482" y="2265580"/>
            <a:ext cx="9843247" cy="2039020"/>
          </a:xfrm>
          <a:prstGeom prst="rect">
            <a:avLst/>
          </a:prstGeom>
          <a:noFill/>
        </p:spPr>
        <p:txBody>
          <a:bodyPr wrap="square" rtlCol="0">
            <a:spAutoFit/>
          </a:bodyPr>
          <a:lstStyle/>
          <a:p>
            <a:pPr>
              <a:lnSpc>
                <a:spcPct val="150000"/>
              </a:lnSpc>
            </a:pPr>
            <a:r>
              <a:rPr lang="en-AU" sz="4400" dirty="0">
                <a:solidFill>
                  <a:prstClr val="black"/>
                </a:solidFill>
                <a:latin typeface="Arial" panose="020B0604020202020204" pitchFamily="34" charset="0"/>
                <a:cs typeface="Arial" panose="020B0604020202020204" pitchFamily="34" charset="0"/>
              </a:rPr>
              <a:t>Writing shorter sentences guarantees effective communication.</a:t>
            </a:r>
          </a:p>
        </p:txBody>
      </p:sp>
      <p:pic>
        <p:nvPicPr>
          <p:cNvPr id="4" name="Picture 3"/>
          <p:cNvPicPr>
            <a:picLocks noChangeAspect="1"/>
          </p:cNvPicPr>
          <p:nvPr/>
        </p:nvPicPr>
        <p:blipFill>
          <a:blip r:embed="rId4"/>
          <a:stretch>
            <a:fillRect/>
          </a:stretch>
        </p:blipFill>
        <p:spPr>
          <a:xfrm>
            <a:off x="9916693" y="5528957"/>
            <a:ext cx="2121592" cy="1329043"/>
          </a:xfrm>
          <a:prstGeom prst="rect">
            <a:avLst/>
          </a:prstGeom>
        </p:spPr>
      </p:pic>
    </p:spTree>
    <p:custDataLst>
      <p:tags r:id="rId1"/>
    </p:custDataLst>
    <p:extLst>
      <p:ext uri="{BB962C8B-B14F-4D97-AF65-F5344CB8AC3E}">
        <p14:creationId xmlns:p14="http://schemas.microsoft.com/office/powerpoint/2010/main" val="3917780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2234</Words>
  <Application>Microsoft Office PowerPoint</Application>
  <PresentationFormat>Widescreen</PresentationFormat>
  <Paragraphs>253</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NewsGoth BT</vt:lpstr>
      <vt:lpstr>Office Theme</vt:lpstr>
      <vt:lpstr>1_Office Theme</vt:lpstr>
      <vt:lpstr>PowerPoint Presentation</vt:lpstr>
      <vt:lpstr>PowerPoint Presentation</vt:lpstr>
      <vt:lpstr>PowerPoint Presentation</vt:lpstr>
      <vt:lpstr>PowerPoint Presentation</vt:lpstr>
      <vt:lpstr>1. Which of these are measures of readability?</vt:lpstr>
      <vt:lpstr>2. TRUE OR FALSE</vt:lpstr>
      <vt:lpstr>PowerPoint Presentation</vt:lpstr>
      <vt:lpstr>PowerPoint Presentation</vt:lpstr>
      <vt:lpstr>5. TRUE OR FALSE</vt:lpstr>
      <vt:lpstr>6. What do these cultural sayings mean?</vt:lpstr>
      <vt:lpstr>7. If you can’t avoid using complicated terms in communication what can you add to a text to help?</vt:lpstr>
      <vt:lpstr>8. Caption this cartoon using plain language.</vt:lpstr>
      <vt:lpstr>9. Identify the words in this paragraph that are too complicated or jargony</vt:lpstr>
      <vt:lpstr>9. ANSWERS</vt:lpstr>
      <vt:lpstr>10. What does putting this symbol up in your reception signal to service users?</vt:lpstr>
      <vt:lpstr>http://www.dropthejargon.org.au/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Jolyon Burford</dc:creator>
  <cp:lastModifiedBy>Jolyon Burford</cp:lastModifiedBy>
  <cp:revision>60</cp:revision>
  <cp:lastPrinted>2016-08-29T03:01:42Z</cp:lastPrinted>
  <dcterms:created xsi:type="dcterms:W3CDTF">2016-08-29T01:18:10Z</dcterms:created>
  <dcterms:modified xsi:type="dcterms:W3CDTF">2021-10-14T01:46:01Z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C80FDE2B-D48E-4661-AF9D-3F524C073C7F</vt:lpwstr>
  </property>
  <property fmtid="{D5CDD505-2E9C-101B-9397-08002B2CF9AE}" pid="3" name="ArticulatePath">
    <vt:lpwstr>DTJ-quiz-2018</vt:lpwstr>
  </property>
</Properties>
</file>